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sldIdLst>
    <p:sldId id="307" r:id="rId2"/>
    <p:sldId id="278" r:id="rId3"/>
    <p:sldId id="279" r:id="rId4"/>
    <p:sldId id="280" r:id="rId5"/>
    <p:sldId id="281" r:id="rId6"/>
    <p:sldId id="282" r:id="rId7"/>
    <p:sldId id="308" r:id="rId8"/>
    <p:sldId id="283" r:id="rId9"/>
    <p:sldId id="284" r:id="rId10"/>
    <p:sldId id="310" r:id="rId11"/>
    <p:sldId id="309" r:id="rId12"/>
    <p:sldId id="311" r:id="rId13"/>
    <p:sldId id="285" r:id="rId14"/>
    <p:sldId id="286" r:id="rId15"/>
    <p:sldId id="287" r:id="rId16"/>
    <p:sldId id="291" r:id="rId17"/>
    <p:sldId id="292" r:id="rId18"/>
    <p:sldId id="293" r:id="rId19"/>
    <p:sldId id="294" r:id="rId20"/>
    <p:sldId id="296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38" r:id="rId38"/>
    <p:sldId id="339" r:id="rId39"/>
    <p:sldId id="312" r:id="rId40"/>
    <p:sldId id="340" r:id="rId41"/>
    <p:sldId id="341" r:id="rId42"/>
    <p:sldId id="342" r:id="rId43"/>
    <p:sldId id="343" r:id="rId44"/>
    <p:sldId id="344" r:id="rId45"/>
    <p:sldId id="345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373" r:id="rId89"/>
    <p:sldId id="374" r:id="rId90"/>
    <p:sldId id="375" r:id="rId91"/>
    <p:sldId id="376" r:id="rId92"/>
    <p:sldId id="377" r:id="rId93"/>
    <p:sldId id="378" r:id="rId94"/>
    <p:sldId id="382" r:id="rId95"/>
    <p:sldId id="383" r:id="rId96"/>
    <p:sldId id="384" r:id="rId97"/>
    <p:sldId id="385" r:id="rId9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1BF5C-0AA2-4973-8EBB-B5093CA32C0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7A99A-3AA4-4B69-9F3D-66F1773A0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2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280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514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Momentum: </a:t>
            </a:r>
            <a:r>
              <a:rPr lang="zh-TW" altLang="en-US" dirty="0"/>
              <a:t>動量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667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can we</a:t>
            </a:r>
            <a:r>
              <a:rPr lang="en-US" altLang="zh-TW" baseline="0" dirty="0"/>
              <a:t> see?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0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Advanced Idea: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Can we give each parameters different learning rates?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855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34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1" u="sng" dirty="0"/>
              <a:t>反差</a:t>
            </a:r>
            <a:endParaRPr lang="en-US" altLang="zh-TW" b="1" i="1" u="sng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http://seed.ucsd.edu/mediawiki/images/6/6a/Adagrad.pdf</a:t>
            </a:r>
          </a:p>
          <a:p>
            <a:r>
              <a:rPr lang="en-US" altLang="zh-TW" dirty="0"/>
              <a:t>http://courses.cs.washington.edu/courses/cse547/15sp/slides/adagrad.pdf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38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95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34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47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25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4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23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61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08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84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38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3B6DD-83AF-47A9-A8F3-C1A44D91B1CB}" type="datetimeFigureOut">
              <a:rPr lang="zh-TW" altLang="en-US" smtClean="0"/>
              <a:t>2020/6/7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A8EC2-32F9-42DC-8FE4-4BD8082A43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22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41.png"/><Relationship Id="rId4" Type="http://schemas.openxmlformats.org/officeDocument/2006/relationships/image" Target="../media/image4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440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9" Type="http://schemas.openxmlformats.org/officeDocument/2006/relationships/image" Target="../media/image4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51.png"/><Relationship Id="rId12" Type="http://schemas.openxmlformats.org/officeDocument/2006/relationships/image" Target="NULL"/><Relationship Id="rId2" Type="http://schemas.openxmlformats.org/officeDocument/2006/relationships/notesSlide" Target="../notesSlides/notesSlide1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59.png"/><Relationship Id="rId4" Type="http://schemas.openxmlformats.org/officeDocument/2006/relationships/image" Target="NULL"/><Relationship Id="rId9" Type="http://schemas.openxmlformats.org/officeDocument/2006/relationships/image" Target="../media/image58.png"/><Relationship Id="rId1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NULL"/><Relationship Id="rId7" Type="http://schemas.openxmlformats.org/officeDocument/2006/relationships/image" Target="../media/image5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0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4" Type="http://schemas.openxmlformats.org/officeDocument/2006/relationships/image" Target="../media/image6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13" Type="http://schemas.openxmlformats.org/officeDocument/2006/relationships/image" Target="../media/image1740.png"/><Relationship Id="rId3" Type="http://schemas.openxmlformats.org/officeDocument/2006/relationships/image" Target="../media/image1590.png"/><Relationship Id="rId7" Type="http://schemas.openxmlformats.org/officeDocument/2006/relationships/image" Target="../media/image1680.png"/><Relationship Id="rId12" Type="http://schemas.openxmlformats.org/officeDocument/2006/relationships/image" Target="../media/image17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0.png"/><Relationship Id="rId11" Type="http://schemas.openxmlformats.org/officeDocument/2006/relationships/image" Target="../media/image1720.png"/><Relationship Id="rId5" Type="http://schemas.openxmlformats.org/officeDocument/2006/relationships/image" Target="../media/image1610.png"/><Relationship Id="rId10" Type="http://schemas.openxmlformats.org/officeDocument/2006/relationships/image" Target="../media/image1710.png"/><Relationship Id="rId4" Type="http://schemas.openxmlformats.org/officeDocument/2006/relationships/image" Target="../media/image1600.png"/><Relationship Id="rId9" Type="http://schemas.openxmlformats.org/officeDocument/2006/relationships/image" Target="../media/image170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JB0AO7QxSA&amp;list=PL3FW7Lu3i5JvHM8ljYj-zLfQRF3EO8sYv&amp;index=7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JB0AO7QxSA&amp;list=PL3FW7Lu3i5JvHM8ljYj-zLfQRF3EO8sYv&amp;index=7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0470" y="2280603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Neural network:</a:t>
            </a:r>
            <a:br>
              <a:rPr lang="en-US" altLang="zh-TW" dirty="0" smtClean="0"/>
            </a:br>
            <a:r>
              <a:rPr lang="en-US" altLang="zh-TW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en-US" altLang="zh-TW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perceptron</a:t>
            </a:r>
            <a:r>
              <a:rPr lang="zh-TW" altLang="en-US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MLP</a:t>
            </a:r>
            <a:endParaRPr lang="zh-TW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734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1914815" y="2018270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411840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411840" y="3309550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32900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105346" y="3309550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71573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71938" y="3300956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07809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08174" y="3300956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962030" y="1970523"/>
            <a:ext cx="306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 smtClean="0"/>
              <a:t>1</a:t>
            </a:r>
            <a:endParaRPr lang="zh-TW" altLang="en-US" sz="6000" dirty="0"/>
          </a:p>
        </p:txBody>
      </p:sp>
      <p:sp>
        <p:nvSpPr>
          <p:cNvPr id="21" name="矩形 20"/>
          <p:cNvSpPr/>
          <p:nvPr/>
        </p:nvSpPr>
        <p:spPr>
          <a:xfrm>
            <a:off x="7962030" y="2832209"/>
            <a:ext cx="306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 smtClean="0"/>
              <a:t>0</a:t>
            </a:r>
            <a:endParaRPr lang="zh-TW" altLang="en-US" sz="6000" dirty="0"/>
          </a:p>
        </p:txBody>
      </p:sp>
      <p:sp>
        <p:nvSpPr>
          <p:cNvPr id="25" name="矩形 24"/>
          <p:cNvSpPr/>
          <p:nvPr/>
        </p:nvSpPr>
        <p:spPr>
          <a:xfrm>
            <a:off x="329823" y="2063374"/>
            <a:ext cx="140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input_dim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=2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線接點 25"/>
          <p:cNvCxnSpPr>
            <a:stCxn id="5" idx="6"/>
            <a:endCxn id="42" idx="2"/>
          </p:cNvCxnSpPr>
          <p:nvPr/>
        </p:nvCxnSpPr>
        <p:spPr>
          <a:xfrm>
            <a:off x="2763312" y="2450757"/>
            <a:ext cx="4007068" cy="525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36" idx="3"/>
            <a:endCxn id="42" idx="2"/>
          </p:cNvCxnSpPr>
          <p:nvPr/>
        </p:nvCxnSpPr>
        <p:spPr>
          <a:xfrm flipV="1">
            <a:off x="2571198" y="2976661"/>
            <a:ext cx="4199182" cy="2237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073946" y="4798185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4800" dirty="0"/>
          </a:p>
        </p:txBody>
      </p:sp>
      <p:pic>
        <p:nvPicPr>
          <p:cNvPr id="37" name="Picture 4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42" y="1576192"/>
            <a:ext cx="902163" cy="9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橢圓 40"/>
          <p:cNvSpPr/>
          <p:nvPr/>
        </p:nvSpPr>
        <p:spPr>
          <a:xfrm>
            <a:off x="1954906" y="3538507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6770380" y="2544174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接點 46"/>
          <p:cNvCxnSpPr>
            <a:stCxn id="41" idx="6"/>
            <a:endCxn id="42" idx="2"/>
          </p:cNvCxnSpPr>
          <p:nvPr/>
        </p:nvCxnSpPr>
        <p:spPr>
          <a:xfrm flipV="1">
            <a:off x="2803403" y="2976661"/>
            <a:ext cx="3966977" cy="994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圖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705" y="1512015"/>
            <a:ext cx="1192284" cy="89203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4216819" y="4280573"/>
            <a:ext cx="4539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b</a:t>
            </a:r>
            <a:endParaRPr lang="zh-TW" altLang="en-US" sz="4000" dirty="0"/>
          </a:p>
        </p:txBody>
      </p:sp>
      <p:sp>
        <p:nvSpPr>
          <p:cNvPr id="58" name="矩形 57"/>
          <p:cNvSpPr/>
          <p:nvPr/>
        </p:nvSpPr>
        <p:spPr>
          <a:xfrm>
            <a:off x="2005478" y="1319387"/>
            <a:ext cx="6671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x1</a:t>
            </a:r>
            <a:endParaRPr lang="zh-TW" altLang="en-US" sz="4000" dirty="0"/>
          </a:p>
        </p:txBody>
      </p:sp>
      <p:sp>
        <p:nvSpPr>
          <p:cNvPr id="59" name="矩形 58"/>
          <p:cNvSpPr/>
          <p:nvPr/>
        </p:nvSpPr>
        <p:spPr>
          <a:xfrm>
            <a:off x="1978849" y="2890835"/>
            <a:ext cx="7136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x2</a:t>
            </a:r>
            <a:endParaRPr lang="zh-TW" altLang="en-US" sz="4400" dirty="0"/>
          </a:p>
        </p:txBody>
      </p:sp>
      <p:sp>
        <p:nvSpPr>
          <p:cNvPr id="60" name="矩形 59"/>
          <p:cNvSpPr/>
          <p:nvPr/>
        </p:nvSpPr>
        <p:spPr>
          <a:xfrm>
            <a:off x="3848381" y="2916235"/>
            <a:ext cx="8739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w2</a:t>
            </a:r>
            <a:endParaRPr lang="zh-TW" altLang="en-US" sz="4400" dirty="0"/>
          </a:p>
        </p:txBody>
      </p:sp>
      <p:sp>
        <p:nvSpPr>
          <p:cNvPr id="61" name="矩形 60"/>
          <p:cNvSpPr/>
          <p:nvPr/>
        </p:nvSpPr>
        <p:spPr>
          <a:xfrm>
            <a:off x="3777946" y="1959196"/>
            <a:ext cx="901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W1</a:t>
            </a:r>
            <a:endParaRPr lang="zh-TW" altLang="en-US" sz="4000" dirty="0"/>
          </a:p>
        </p:txBody>
      </p:sp>
      <p:sp>
        <p:nvSpPr>
          <p:cNvPr id="62" name="矩形 61"/>
          <p:cNvSpPr/>
          <p:nvPr/>
        </p:nvSpPr>
        <p:spPr>
          <a:xfrm>
            <a:off x="193511" y="-18182"/>
            <a:ext cx="86750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smtClean="0"/>
              <a:t>AND gate: w1/w2/b</a:t>
            </a:r>
            <a:r>
              <a:rPr lang="zh-TW" altLang="en-US" sz="4400" dirty="0" smtClean="0"/>
              <a:t>要設定為何</a:t>
            </a:r>
            <a:endParaRPr lang="en-US" altLang="zh-TW" sz="4400" dirty="0" smtClean="0"/>
          </a:p>
          <a:p>
            <a:r>
              <a:rPr lang="zh-TW" altLang="en-US" sz="4400" dirty="0" smtClean="0"/>
              <a:t>才可以實作出</a:t>
            </a:r>
            <a:r>
              <a:rPr lang="en-US" altLang="zh-TW" sz="4400" dirty="0" smtClean="0"/>
              <a:t>AND gate</a:t>
            </a:r>
            <a:endParaRPr lang="zh-TW" altLang="en-US" sz="4400" dirty="0"/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4"/>
          <a:srcRect r="73543"/>
          <a:stretch/>
        </p:blipFill>
        <p:spPr>
          <a:xfrm>
            <a:off x="5656634" y="3598259"/>
            <a:ext cx="1319551" cy="26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9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52400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72651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類神經網路起手式</a:t>
            </a:r>
            <a:r>
              <a:rPr lang="en-US" altLang="zh-TW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器 </a:t>
            </a:r>
          </a:p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的實作</a:t>
            </a:r>
            <a:endParaRPr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495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1914815" y="2018270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411840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411840" y="3309550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32900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０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105346" y="3309550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71573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71938" y="3300956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07809" y="2698578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08174" y="3300956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962030" y="1970523"/>
            <a:ext cx="306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 smtClean="0"/>
              <a:t>1</a:t>
            </a:r>
            <a:endParaRPr lang="zh-TW" altLang="en-US" sz="6000" dirty="0"/>
          </a:p>
        </p:txBody>
      </p:sp>
      <p:sp>
        <p:nvSpPr>
          <p:cNvPr id="21" name="矩形 20"/>
          <p:cNvSpPr/>
          <p:nvPr/>
        </p:nvSpPr>
        <p:spPr>
          <a:xfrm>
            <a:off x="7962030" y="2832209"/>
            <a:ext cx="306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 smtClean="0"/>
              <a:t>0</a:t>
            </a:r>
            <a:endParaRPr lang="zh-TW" altLang="en-US" sz="6000" dirty="0"/>
          </a:p>
        </p:txBody>
      </p:sp>
      <p:sp>
        <p:nvSpPr>
          <p:cNvPr id="25" name="矩形 24"/>
          <p:cNvSpPr/>
          <p:nvPr/>
        </p:nvSpPr>
        <p:spPr>
          <a:xfrm>
            <a:off x="329823" y="2063374"/>
            <a:ext cx="140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input_dim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=2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線接點 25"/>
          <p:cNvCxnSpPr>
            <a:stCxn id="5" idx="6"/>
            <a:endCxn id="42" idx="2"/>
          </p:cNvCxnSpPr>
          <p:nvPr/>
        </p:nvCxnSpPr>
        <p:spPr>
          <a:xfrm>
            <a:off x="2763312" y="2450757"/>
            <a:ext cx="4007068" cy="525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endCxn id="42" idx="2"/>
          </p:cNvCxnSpPr>
          <p:nvPr/>
        </p:nvCxnSpPr>
        <p:spPr>
          <a:xfrm flipV="1">
            <a:off x="4077730" y="2976661"/>
            <a:ext cx="2692650" cy="22955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602162" y="4898085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4800" dirty="0"/>
          </a:p>
        </p:txBody>
      </p:sp>
      <p:pic>
        <p:nvPicPr>
          <p:cNvPr id="37" name="Picture 4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42" y="1576192"/>
            <a:ext cx="902163" cy="9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橢圓 40"/>
          <p:cNvSpPr/>
          <p:nvPr/>
        </p:nvSpPr>
        <p:spPr>
          <a:xfrm>
            <a:off x="1954906" y="3538507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6770380" y="2544174"/>
            <a:ext cx="848497" cy="864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接點 46"/>
          <p:cNvCxnSpPr>
            <a:stCxn id="41" idx="6"/>
            <a:endCxn id="42" idx="2"/>
          </p:cNvCxnSpPr>
          <p:nvPr/>
        </p:nvCxnSpPr>
        <p:spPr>
          <a:xfrm flipV="1">
            <a:off x="2803403" y="2976661"/>
            <a:ext cx="3966977" cy="994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圖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705" y="1512015"/>
            <a:ext cx="1192284" cy="89203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4216819" y="4280573"/>
            <a:ext cx="4539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b</a:t>
            </a:r>
            <a:endParaRPr lang="zh-TW" altLang="en-US" sz="4000" dirty="0"/>
          </a:p>
        </p:txBody>
      </p:sp>
      <p:sp>
        <p:nvSpPr>
          <p:cNvPr id="58" name="矩形 57"/>
          <p:cNvSpPr/>
          <p:nvPr/>
        </p:nvSpPr>
        <p:spPr>
          <a:xfrm>
            <a:off x="2005478" y="1319387"/>
            <a:ext cx="6671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x1</a:t>
            </a:r>
            <a:endParaRPr lang="zh-TW" altLang="en-US" sz="4000" dirty="0"/>
          </a:p>
        </p:txBody>
      </p:sp>
      <p:sp>
        <p:nvSpPr>
          <p:cNvPr id="59" name="矩形 58"/>
          <p:cNvSpPr/>
          <p:nvPr/>
        </p:nvSpPr>
        <p:spPr>
          <a:xfrm>
            <a:off x="1978849" y="2890835"/>
            <a:ext cx="7136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x2</a:t>
            </a:r>
            <a:endParaRPr lang="zh-TW" altLang="en-US" sz="4400" dirty="0"/>
          </a:p>
        </p:txBody>
      </p:sp>
      <p:sp>
        <p:nvSpPr>
          <p:cNvPr id="60" name="矩形 59"/>
          <p:cNvSpPr/>
          <p:nvPr/>
        </p:nvSpPr>
        <p:spPr>
          <a:xfrm>
            <a:off x="3848381" y="2916235"/>
            <a:ext cx="8739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w2</a:t>
            </a:r>
            <a:endParaRPr lang="zh-TW" altLang="en-US" sz="4400" dirty="0"/>
          </a:p>
        </p:txBody>
      </p:sp>
      <p:sp>
        <p:nvSpPr>
          <p:cNvPr id="61" name="矩形 60"/>
          <p:cNvSpPr/>
          <p:nvPr/>
        </p:nvSpPr>
        <p:spPr>
          <a:xfrm>
            <a:off x="3777946" y="1959196"/>
            <a:ext cx="901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W1</a:t>
            </a:r>
            <a:endParaRPr lang="zh-TW" altLang="en-US" sz="4000" dirty="0"/>
          </a:p>
        </p:txBody>
      </p:sp>
      <p:sp>
        <p:nvSpPr>
          <p:cNvPr id="62" name="矩形 61"/>
          <p:cNvSpPr/>
          <p:nvPr/>
        </p:nvSpPr>
        <p:spPr>
          <a:xfrm>
            <a:off x="193511" y="-18182"/>
            <a:ext cx="86750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smtClean="0"/>
              <a:t>AND gate: w1/w2/b</a:t>
            </a:r>
            <a:r>
              <a:rPr lang="zh-TW" altLang="en-US" sz="4400" dirty="0" smtClean="0"/>
              <a:t>要設定為何</a:t>
            </a:r>
            <a:endParaRPr lang="en-US" altLang="zh-TW" sz="4400" dirty="0" smtClean="0"/>
          </a:p>
          <a:p>
            <a:r>
              <a:rPr lang="zh-TW" altLang="en-US" sz="4400" dirty="0" smtClean="0"/>
              <a:t>才可以實作出</a:t>
            </a:r>
            <a:r>
              <a:rPr lang="en-US" altLang="zh-TW" sz="4400" dirty="0" smtClean="0"/>
              <a:t>AND gate</a:t>
            </a:r>
            <a:endParaRPr lang="zh-TW" altLang="en-US" sz="4400" dirty="0"/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4"/>
          <a:srcRect r="73543"/>
          <a:stretch/>
        </p:blipFill>
        <p:spPr>
          <a:xfrm>
            <a:off x="5656634" y="3598259"/>
            <a:ext cx="1319551" cy="2621936"/>
          </a:xfrm>
          <a:prstGeom prst="rect">
            <a:avLst/>
          </a:prstGeom>
        </p:spPr>
      </p:pic>
      <p:cxnSp>
        <p:nvCxnSpPr>
          <p:cNvPr id="65" name="直線單箭頭接點 64"/>
          <p:cNvCxnSpPr/>
          <p:nvPr/>
        </p:nvCxnSpPr>
        <p:spPr>
          <a:xfrm flipV="1">
            <a:off x="6770380" y="4095172"/>
            <a:ext cx="831819" cy="3083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7605663" y="3720873"/>
            <a:ext cx="968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b</a:t>
            </a:r>
            <a:r>
              <a:rPr lang="en-US" altLang="zh-TW" sz="4000" dirty="0" smtClean="0"/>
              <a:t>&lt;0</a:t>
            </a:r>
            <a:endParaRPr lang="zh-TW" altLang="en-US" sz="4000" dirty="0"/>
          </a:p>
        </p:txBody>
      </p:sp>
      <p:cxnSp>
        <p:nvCxnSpPr>
          <p:cNvPr id="67" name="直線單箭頭接點 66"/>
          <p:cNvCxnSpPr/>
          <p:nvPr/>
        </p:nvCxnSpPr>
        <p:spPr>
          <a:xfrm>
            <a:off x="6770380" y="5091341"/>
            <a:ext cx="655548" cy="444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7430069" y="5414468"/>
            <a:ext cx="1713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dirty="0" smtClean="0"/>
              <a:t>1+w2+b&gt;0</a:t>
            </a:r>
            <a:endParaRPr lang="zh-TW" altLang="en-US" sz="2400" dirty="0"/>
          </a:p>
        </p:txBody>
      </p:sp>
      <p:sp>
        <p:nvSpPr>
          <p:cNvPr id="70" name="矩形 69"/>
          <p:cNvSpPr/>
          <p:nvPr/>
        </p:nvSpPr>
        <p:spPr>
          <a:xfrm>
            <a:off x="7564038" y="4395611"/>
            <a:ext cx="118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w1+b&lt;0</a:t>
            </a:r>
            <a:endParaRPr lang="zh-TW" altLang="en-US" sz="2400" dirty="0"/>
          </a:p>
        </p:txBody>
      </p:sp>
      <p:sp>
        <p:nvSpPr>
          <p:cNvPr id="72" name="矩形 71"/>
          <p:cNvSpPr/>
          <p:nvPr/>
        </p:nvSpPr>
        <p:spPr>
          <a:xfrm>
            <a:off x="7581311" y="4720387"/>
            <a:ext cx="118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dirty="0"/>
              <a:t>2</a:t>
            </a:r>
            <a:r>
              <a:rPr lang="en-US" altLang="zh-TW" sz="2400" dirty="0" smtClean="0"/>
              <a:t>+b&lt;0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900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75968" y="510904"/>
            <a:ext cx="4304270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# coding: utf-8</a:t>
            </a:r>
          </a:p>
          <a:p>
            <a:r>
              <a:rPr lang="en-US" altLang="zh-TW" sz="2000" dirty="0" smtClean="0"/>
              <a:t>import </a:t>
            </a:r>
            <a:r>
              <a:rPr lang="en-US" altLang="zh-TW" sz="2000" dirty="0" err="1" smtClean="0"/>
              <a:t>numpy</a:t>
            </a:r>
            <a:r>
              <a:rPr lang="en-US" altLang="zh-TW" sz="2000" dirty="0" smtClean="0"/>
              <a:t> as np</a:t>
            </a:r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altLang="zh-TW" sz="2000" dirty="0" smtClean="0"/>
              <a:t>(x1, x2):</a:t>
            </a:r>
          </a:p>
          <a:p>
            <a:r>
              <a:rPr lang="en-US" altLang="zh-TW" sz="2000" dirty="0" smtClean="0"/>
              <a:t>    x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([x1, x2])</a:t>
            </a:r>
          </a:p>
          <a:p>
            <a:r>
              <a:rPr lang="en-US" altLang="zh-TW" sz="2000" dirty="0" smtClean="0"/>
              <a:t>    w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</a:t>
            </a:r>
            <a:r>
              <a:rPr lang="en-US" altLang="zh-TW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r>
              <a:rPr lang="en-US" altLang="zh-TW" sz="2000" dirty="0" smtClean="0"/>
              <a:t>, </a:t>
            </a:r>
            <a:r>
              <a:rPr lang="en-US" altLang="zh-TW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r>
              <a:rPr lang="en-US" altLang="zh-TW" sz="2000" dirty="0" smtClean="0"/>
              <a:t>])</a:t>
            </a:r>
          </a:p>
          <a:p>
            <a:r>
              <a:rPr lang="en-US" altLang="zh-TW" sz="2000" b="1" dirty="0" smtClean="0">
                <a:solidFill>
                  <a:srgbClr val="FF0000"/>
                </a:solidFill>
              </a:rPr>
              <a:t>    b = -0.7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= </a:t>
            </a:r>
            <a:r>
              <a:rPr lang="en-US" altLang="zh-TW" sz="2000" dirty="0" err="1" smtClean="0"/>
              <a:t>np.sum</a:t>
            </a:r>
            <a:r>
              <a:rPr lang="en-US" altLang="zh-TW" sz="2000" dirty="0" smtClean="0"/>
              <a:t>(w*x) + b</a:t>
            </a:r>
          </a:p>
          <a:p>
            <a:r>
              <a:rPr lang="en-US" altLang="zh-TW" sz="2000" dirty="0" smtClean="0"/>
              <a:t>    if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&lt;= 0:</a:t>
            </a:r>
          </a:p>
          <a:p>
            <a:r>
              <a:rPr lang="en-US" altLang="zh-TW" sz="2000" dirty="0" smtClean="0"/>
              <a:t>        return 0</a:t>
            </a:r>
          </a:p>
          <a:p>
            <a:r>
              <a:rPr lang="en-US" altLang="zh-TW" sz="2000" dirty="0" smtClean="0"/>
              <a:t>    else:</a:t>
            </a:r>
          </a:p>
          <a:p>
            <a:r>
              <a:rPr lang="en-US" altLang="zh-TW" sz="2000" dirty="0" smtClean="0"/>
              <a:t>        return 1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if __name__ == '__main__':</a:t>
            </a:r>
          </a:p>
          <a:p>
            <a:r>
              <a:rPr lang="en-US" altLang="zh-TW" sz="2000" dirty="0" smtClean="0"/>
              <a:t>    for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 in [(0, 0), (1, 0), (0, 1), (1, 1)]:</a:t>
            </a:r>
          </a:p>
          <a:p>
            <a:r>
              <a:rPr lang="en-US" altLang="zh-TW" sz="2000" dirty="0" smtClean="0"/>
              <a:t>        y = AND(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[0],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[1])</a:t>
            </a:r>
          </a:p>
          <a:p>
            <a:r>
              <a:rPr lang="en-US" altLang="zh-TW" sz="2000" dirty="0" smtClean="0"/>
              <a:t>        print(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) + " -&gt; " + 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(y))</a:t>
            </a:r>
            <a:endParaRPr lang="zh-TW" altLang="en-US" sz="20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942" y="365126"/>
            <a:ext cx="4781501" cy="47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52400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72651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類神經網路起手式</a:t>
            </a:r>
            <a:r>
              <a:rPr lang="en-US" altLang="zh-TW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器 </a:t>
            </a:r>
          </a:p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gate, NOR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NAND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的實作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80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6271" y="1161153"/>
            <a:ext cx="2287545" cy="535459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真值表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邏輯閘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528"/>
          <a:stretch/>
        </p:blipFill>
        <p:spPr>
          <a:xfrm>
            <a:off x="1156385" y="1696612"/>
            <a:ext cx="6236656" cy="47865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2945" y="385703"/>
            <a:ext cx="8814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gate, NOR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NAND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的實作</a:t>
            </a:r>
            <a:endParaRPr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747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52400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72651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類神經網路起手式</a:t>
            </a:r>
            <a:r>
              <a:rPr lang="en-US" altLang="zh-TW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器 </a:t>
            </a:r>
          </a:p>
          <a:p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Solving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 with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13649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9710" y="768781"/>
            <a:ext cx="4033966" cy="837598"/>
          </a:xfrm>
        </p:spPr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真值表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邏輯閘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94" y="1758779"/>
            <a:ext cx="8188649" cy="43032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4574" y="1869990"/>
            <a:ext cx="4514335" cy="4110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050694" y="1869989"/>
            <a:ext cx="2483708" cy="411068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>
            <a:off x="6376087" y="1124465"/>
            <a:ext cx="2026510" cy="63431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解的出來嗎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669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521145" y="2528393"/>
            <a:ext cx="1276866" cy="2224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68130" y="2528394"/>
            <a:ext cx="1276866" cy="2224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65437" y="524291"/>
            <a:ext cx="504567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# coding: utf-8</a:t>
            </a:r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and_gate</a:t>
            </a:r>
            <a:r>
              <a:rPr lang="en-US" altLang="zh-TW" sz="2400" dirty="0" smtClean="0"/>
              <a:t> import AND</a:t>
            </a:r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or_gate</a:t>
            </a:r>
            <a:r>
              <a:rPr lang="en-US" altLang="zh-TW" sz="2400" dirty="0" smtClean="0"/>
              <a:t> import OR</a:t>
            </a:r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nand_gate</a:t>
            </a:r>
            <a:r>
              <a:rPr lang="en-US" altLang="zh-TW" sz="2400" dirty="0" smtClean="0"/>
              <a:t> import NAND</a:t>
            </a:r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XOR(x1, x2):</a:t>
            </a:r>
          </a:p>
          <a:p>
            <a:r>
              <a:rPr lang="en-US" altLang="zh-TW" sz="2400" dirty="0" smtClean="0"/>
              <a:t>    s1 =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NAND</a:t>
            </a:r>
            <a:r>
              <a:rPr lang="en-US" altLang="zh-TW" sz="2400" dirty="0" smtClean="0"/>
              <a:t>(x1, x2)</a:t>
            </a:r>
          </a:p>
          <a:p>
            <a:r>
              <a:rPr lang="en-US" altLang="zh-TW" sz="2400" dirty="0" smtClean="0"/>
              <a:t>    s2 =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zh-TW" sz="2400" dirty="0" smtClean="0"/>
              <a:t>(x1, x2)</a:t>
            </a:r>
          </a:p>
          <a:p>
            <a:r>
              <a:rPr lang="en-US" altLang="zh-TW" sz="2400" dirty="0" smtClean="0"/>
              <a:t>    y =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altLang="zh-TW" sz="2400" dirty="0" smtClean="0"/>
              <a:t>(s1, s2)</a:t>
            </a:r>
          </a:p>
          <a:p>
            <a:r>
              <a:rPr lang="en-US" altLang="zh-TW" sz="2400" dirty="0" smtClean="0"/>
              <a:t>    return y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if __name__ == '__main__':</a:t>
            </a:r>
          </a:p>
          <a:p>
            <a:r>
              <a:rPr lang="en-US" altLang="zh-TW" sz="2400" dirty="0" smtClean="0"/>
              <a:t>    for 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 in [(0, 0), (1, 0), (0, 1), (1, 1)]:</a:t>
            </a:r>
          </a:p>
          <a:p>
            <a:r>
              <a:rPr lang="en-US" altLang="zh-TW" sz="2400" dirty="0" smtClean="0"/>
              <a:t>        y = XOR(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[0], 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[1])</a:t>
            </a:r>
          </a:p>
          <a:p>
            <a:r>
              <a:rPr lang="en-US" altLang="zh-TW" sz="2400" dirty="0" smtClean="0"/>
              <a:t>        print(</a:t>
            </a:r>
            <a:r>
              <a:rPr lang="en-US" altLang="zh-TW" sz="2400" dirty="0" err="1" smtClean="0"/>
              <a:t>str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) + " -&gt; " + </a:t>
            </a:r>
            <a:r>
              <a:rPr lang="en-US" altLang="zh-TW" sz="2400" dirty="0" err="1" smtClean="0"/>
              <a:t>str</a:t>
            </a:r>
            <a:r>
              <a:rPr lang="en-US" altLang="zh-TW" sz="2400" dirty="0" smtClean="0"/>
              <a:t>(y))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99092" y="154959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第二章 感知器 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774" y="2897105"/>
            <a:ext cx="4721407" cy="16913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9155" b="76792"/>
          <a:stretch/>
        </p:blipFill>
        <p:spPr>
          <a:xfrm>
            <a:off x="4630099" y="611031"/>
            <a:ext cx="3898690" cy="12260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04393" y="25283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輸入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445211" y="2092411"/>
            <a:ext cx="1326292" cy="29985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76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427" y="1252302"/>
            <a:ext cx="8075360" cy="50249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0244" y="443469"/>
            <a:ext cx="7877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多層感知機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Multilayer perceptron, MLP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505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08"/>
          <a:stretch/>
        </p:blipFill>
        <p:spPr>
          <a:xfrm>
            <a:off x="0" y="1886900"/>
            <a:ext cx="4432215" cy="2590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5201" y="6435723"/>
            <a:ext cx="6994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smtClean="0"/>
              <a:t>ithelp.ithome.com.tw/articles/10191528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2292" y="89078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生物神經系統的結構，神經元</a:t>
            </a:r>
            <a:r>
              <a:rPr lang="en-US" altLang="zh-TW" dirty="0"/>
              <a:t>(Neuron)</a:t>
            </a:r>
            <a:r>
              <a:rPr lang="zh-TW" altLang="en-US" dirty="0"/>
              <a:t>之間互相連結，由外部神經元接收信號，再層層傳導至其他神經元，最後作出反應的過程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57" y="2010324"/>
            <a:ext cx="4692993" cy="39823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8650" y="1296039"/>
            <a:ext cx="1649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210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80" y="1370307"/>
            <a:ext cx="7753994" cy="433478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3482" y="517610"/>
            <a:ext cx="2836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linearly separable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3893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05547" y="2967335"/>
            <a:ext cx="7802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 smtClean="0">
                <a:solidFill>
                  <a:schemeClr val="bg1"/>
                </a:solidFill>
              </a:rPr>
              <a:t>具有學習能力的神經網路</a:t>
            </a:r>
            <a:endParaRPr lang="zh-TW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70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 smtClean="0"/>
              <a:t>模型化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372" y="2390906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0391" y="1807390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72346" y="5081930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2281" y="2506236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89090" y="1077782"/>
            <a:ext cx="3799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感知機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perceptron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7440" y="172737"/>
            <a:ext cx="3099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neural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(ANN)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681" y="4631996"/>
            <a:ext cx="3412703" cy="16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72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912" y="3074646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50434" y="3189976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36886" y="5765670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46821" y="3189976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70480" y="43123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3496" y="1960239"/>
            <a:ext cx="3920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步驟一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隨機設定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例如全為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0)</a:t>
            </a:r>
            <a:endParaRPr lang="zh-TW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050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61" y="2687467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07883" y="2802797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335" y="5378491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04270" y="2802797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27929" y="392519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27929" y="3172129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步驟二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計算出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</a:p>
        </p:txBody>
      </p:sp>
    </p:spTree>
    <p:extLst>
      <p:ext uri="{BB962C8B-B14F-4D97-AF65-F5344CB8AC3E}">
        <p14:creationId xmlns:p14="http://schemas.microsoft.com/office/powerpoint/2010/main" val="1299224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67" y="3101292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50434" y="3189976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36886" y="5765670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46821" y="3189976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70480" y="43123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70480" y="23394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真實值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線單箭頭接點 12"/>
          <p:cNvCxnSpPr>
            <a:stCxn id="11" idx="2"/>
          </p:cNvCxnSpPr>
          <p:nvPr/>
        </p:nvCxnSpPr>
        <p:spPr>
          <a:xfrm>
            <a:off x="8009062" y="2708747"/>
            <a:ext cx="0" cy="160363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114667" y="3074646"/>
            <a:ext cx="665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62040" y="1870289"/>
            <a:ext cx="2095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步驟三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計算出</a:t>
            </a: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endParaRPr lang="zh-TW" altLang="en-US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4842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66893" y="499575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18612" y="346837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真實值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11080" y="3758020"/>
            <a:ext cx="665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7456" y="1189878"/>
            <a:ext cx="545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步驟四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的更新策略</a:t>
            </a:r>
          </a:p>
        </p:txBody>
      </p:sp>
      <p:sp>
        <p:nvSpPr>
          <p:cNvPr id="3" name="弧形箭號 (下彎) 2"/>
          <p:cNvSpPr/>
          <p:nvPr/>
        </p:nvSpPr>
        <p:spPr>
          <a:xfrm flipH="1">
            <a:off x="2335244" y="2943869"/>
            <a:ext cx="3714704" cy="99189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6985" y="1476148"/>
            <a:ext cx="307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Update the weights and bias</a:t>
            </a:r>
          </a:p>
        </p:txBody>
      </p:sp>
      <p:sp>
        <p:nvSpPr>
          <p:cNvPr id="14" name="矩形 13"/>
          <p:cNvSpPr/>
          <p:nvPr/>
        </p:nvSpPr>
        <p:spPr>
          <a:xfrm>
            <a:off x="1545156" y="2100405"/>
            <a:ext cx="396119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/>
              <a:t>W(</a:t>
            </a:r>
            <a:r>
              <a:rPr lang="zh-TW" altLang="en-US" dirty="0" smtClean="0"/>
              <a:t>新的</a:t>
            </a:r>
            <a:r>
              <a:rPr lang="en-US" altLang="zh-TW" dirty="0" smtClean="0"/>
              <a:t>)=W(</a:t>
            </a:r>
            <a:r>
              <a:rPr lang="zh-TW" altLang="en-US" dirty="0" smtClean="0"/>
              <a:t>前一回</a:t>
            </a:r>
            <a:r>
              <a:rPr lang="en-US" altLang="zh-TW" dirty="0" smtClean="0"/>
              <a:t>)+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△W(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誤差變動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</a:p>
          <a:p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b</a:t>
            </a:r>
            <a:r>
              <a:rPr lang="en-US" altLang="zh-TW" dirty="0" smtClean="0"/>
              <a:t>(</a:t>
            </a:r>
            <a:r>
              <a:rPr lang="zh-TW" altLang="en-US" dirty="0" smtClean="0"/>
              <a:t>新的</a:t>
            </a:r>
            <a:r>
              <a:rPr lang="en-US" altLang="zh-TW" dirty="0" smtClean="0"/>
              <a:t>)=b(</a:t>
            </a:r>
            <a:r>
              <a:rPr lang="zh-TW" altLang="en-US" dirty="0" smtClean="0"/>
              <a:t>前一回</a:t>
            </a:r>
            <a:r>
              <a:rPr lang="en-US" altLang="zh-TW" dirty="0" smtClean="0"/>
              <a:t>)+</a:t>
            </a:r>
            <a:r>
              <a:rPr lang="en-US" altLang="zh-TW" dirty="0" smtClean="0">
                <a:latin typeface="新細明體" panose="02020500000000000000" pitchFamily="18" charset="-120"/>
              </a:rPr>
              <a:t>△b(</a:t>
            </a:r>
            <a:r>
              <a:rPr lang="zh-TW" altLang="en-US" dirty="0">
                <a:latin typeface="新細明體" panose="02020500000000000000" pitchFamily="18" charset="-120"/>
              </a:rPr>
              <a:t>誤差變動</a:t>
            </a:r>
            <a:r>
              <a:rPr lang="en-US" altLang="zh-TW" dirty="0" smtClean="0">
                <a:latin typeface="新細明體" panose="02020500000000000000" pitchFamily="18" charset="-120"/>
              </a:rPr>
              <a:t>)</a:t>
            </a:r>
            <a:endParaRPr lang="en-US" altLang="zh-TW" dirty="0" smtClean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61" y="3651113"/>
            <a:ext cx="5448505" cy="320688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51" y="1841259"/>
            <a:ext cx="2857963" cy="118129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050736" y="16061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學習規</a:t>
            </a:r>
            <a:r>
              <a:rPr lang="zh-TW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則</a:t>
            </a:r>
          </a:p>
        </p:txBody>
      </p:sp>
      <p:sp>
        <p:nvSpPr>
          <p:cNvPr id="20" name="矩形 19"/>
          <p:cNvSpPr/>
          <p:nvPr/>
        </p:nvSpPr>
        <p:spPr>
          <a:xfrm>
            <a:off x="5951477" y="116969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從錯誤中學習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84012" y="3135509"/>
            <a:ext cx="1397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學習率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rate</a:t>
            </a:r>
            <a:endParaRPr lang="zh-TW" altLang="en-US" dirty="0"/>
          </a:p>
        </p:txBody>
      </p:sp>
      <p:cxnSp>
        <p:nvCxnSpPr>
          <p:cNvPr id="23" name="直線單箭頭接點 22"/>
          <p:cNvCxnSpPr>
            <a:stCxn id="21" idx="1"/>
          </p:cNvCxnSpPr>
          <p:nvPr/>
        </p:nvCxnSpPr>
        <p:spPr>
          <a:xfrm flipH="1" flipV="1">
            <a:off x="7158732" y="2898276"/>
            <a:ext cx="525280" cy="560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5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912" y="3074646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50434" y="3189976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36886" y="5765670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46821" y="3189976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70480" y="43123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5615" y="2100712"/>
            <a:ext cx="46130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使用新的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計算直到誤差很小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定義何時結束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2798" y="2100712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誤差最小化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14970" y="1468590"/>
            <a:ext cx="1459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或執行</a:t>
            </a:r>
            <a:r>
              <a:rPr lang="en-US" altLang="zh-TW" dirty="0" smtClean="0"/>
              <a:t>500</a:t>
            </a:r>
            <a:r>
              <a:rPr lang="zh-TW" altLang="en-US" dirty="0" smtClean="0"/>
              <a:t>回</a:t>
            </a:r>
            <a:endParaRPr lang="en-US" altLang="zh-TW" dirty="0" smtClean="0"/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回</a:t>
            </a:r>
            <a:r>
              <a:rPr lang="en-US" altLang="zh-TW" dirty="0" smtClean="0"/>
              <a:t>….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440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266612" y="2069002"/>
                <a:ext cx="423071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/>
                        </a:rPr>
                        <m:t>△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𝑤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TW" sz="32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m:t>η</m:t>
                      </m:r>
                      <m:sSup>
                        <m:sSupPr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pPr>
                        <m:e>
                          <m:r>
                            <a:rPr lang="en-US" altLang="zh-TW" sz="3200" b="1" i="1" dirty="0" smtClean="0">
                              <a:latin typeface="Cambria Math"/>
                              <a:ea typeface="新細明體" panose="02020500000000000000" pitchFamily="18" charset="-12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3200" b="1" i="1" dirty="0" smtClean="0">
                              <a:latin typeface="Cambria Math"/>
                              <a:ea typeface="新細明體" panose="02020500000000000000" pitchFamily="18" charset="-120"/>
                            </a:rPr>
                            <m:t>𝑻</m:t>
                          </m:r>
                        </m:sup>
                      </m:sSup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end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l-GR" altLang="zh-TW" sz="3200" b="1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3200" b="1" i="1" dirty="0"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lang="zh-TW" altLang="en-US" sz="3200" dirty="0"/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3200" b="1" i="1" dirty="0"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32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12" y="2069002"/>
                <a:ext cx="4230710" cy="6481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266612" y="3966952"/>
                <a:ext cx="3359831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/>
                        </a:rPr>
                        <m:t>△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TW" sz="32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m:t>η</m:t>
                      </m:r>
                      <m:d>
                        <m:dPr>
                          <m:end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l-GR" altLang="zh-TW" sz="3200" b="1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3200" b="1" i="1" dirty="0"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lang="zh-TW" altLang="en-US" sz="3200" dirty="0"/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3200" b="1" i="1" dirty="0"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32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12" y="3966952"/>
                <a:ext cx="3359831" cy="648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26112" y="1159100"/>
            <a:ext cx="545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的更新策略</a:t>
            </a:r>
          </a:p>
        </p:txBody>
      </p:sp>
      <p:sp>
        <p:nvSpPr>
          <p:cNvPr id="6" name="矩形 5"/>
          <p:cNvSpPr/>
          <p:nvPr/>
        </p:nvSpPr>
        <p:spPr>
          <a:xfrm>
            <a:off x="5032542" y="1183815"/>
            <a:ext cx="307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Update the weights and bias</a:t>
            </a:r>
          </a:p>
        </p:txBody>
      </p:sp>
      <p:sp>
        <p:nvSpPr>
          <p:cNvPr id="7" name="矩形 6"/>
          <p:cNvSpPr/>
          <p:nvPr/>
        </p:nvSpPr>
        <p:spPr>
          <a:xfrm>
            <a:off x="3390185" y="2766623"/>
            <a:ext cx="538944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)=W(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前一回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)+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△W(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誤差變動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</a:p>
          <a:p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b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)=b(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前一回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)+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△b(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誤差變動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)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7160" y="492745"/>
            <a:ext cx="53479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學習規則</a:t>
            </a:r>
            <a:r>
              <a:rPr lang="en-US" altLang="zh-TW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(Learning rule)</a:t>
            </a:r>
            <a:endParaRPr lang="zh-TW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85099" y="7843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從錯誤中學習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35612" y="4901413"/>
                <a:ext cx="54298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TW" sz="4000" b="1" dirty="0" smtClean="0">
                        <a:latin typeface="新細明體" panose="02020500000000000000" pitchFamily="18" charset="-120"/>
                      </a:rPr>
                      <m:t>η</m:t>
                    </m:r>
                  </m:oMath>
                </a14:m>
                <a:r>
                  <a:rPr lang="en-US" altLang="zh-TW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:r>
                  <a:rPr lang="zh-TW" altLang="en-US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學習率</a:t>
                </a:r>
                <a:r>
                  <a:rPr lang="en-US" altLang="zh-TW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learning rate</a:t>
                </a:r>
                <a:endParaRPr lang="zh-TW" altLang="en-US" sz="4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12" y="4901413"/>
                <a:ext cx="5429820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18103" r="-3820" b="-4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16733" y="2591861"/>
                <a:ext cx="277345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  <m:r>
                      <a:rPr lang="en-US" altLang="zh-TW" sz="4000" b="0" i="1" smtClean="0">
                        <a:latin typeface="Cambria Math"/>
                      </a:rPr>
                      <m:t>=</m:t>
                    </m:r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altLang="zh-TW" sz="4000" dirty="0" smtClean="0"/>
                  <a:t>+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latin typeface="Cambria Math"/>
                      </a:rPr>
                      <m:t>△</m:t>
                    </m:r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33" y="2591861"/>
                <a:ext cx="2773452" cy="707886"/>
              </a:xfrm>
              <a:prstGeom prst="rect">
                <a:avLst/>
              </a:prstGeom>
              <a:blipFill rotWithShape="0"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73795" y="3338242"/>
                <a:ext cx="257474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4000" b="0" i="1" smtClean="0">
                        <a:latin typeface="Cambria Math"/>
                      </a:rPr>
                      <m:t>=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4000" dirty="0" smtClean="0"/>
                  <a:t>+</a:t>
                </a:r>
                <a:r>
                  <a:rPr lang="zh-TW" alt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latin typeface="Cambria Math"/>
                      </a:rPr>
                      <m:t>△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5" y="3338242"/>
                <a:ext cx="2574744" cy="707886"/>
              </a:xfrm>
              <a:prstGeom prst="rect">
                <a:avLst/>
              </a:prstGeom>
              <a:blipFill rotWithShape="0"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387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2520" y="1396490"/>
            <a:ext cx="8068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利用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隨機梯度下降法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(SGD)</a:t>
            </a:r>
            <a:r>
              <a:rPr lang="zh-CN" altLang="en-US" dirty="0"/>
              <a:t> </a:t>
            </a:r>
            <a:r>
              <a:rPr lang="zh-CN" altLang="en-US" dirty="0" smtClean="0"/>
              <a:t>  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求梯度 </a:t>
            </a:r>
            <a:r>
              <a:rPr lang="zh-CN" altLang="en-US" dirty="0" smtClean="0"/>
              <a:t>並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更新權重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(weight)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和偏置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(bias)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參數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520" y="40785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/>
              <a:t>神經網路學習的基本步驟</a:t>
            </a:r>
          </a:p>
        </p:txBody>
      </p:sp>
      <p:sp>
        <p:nvSpPr>
          <p:cNvPr id="4" name="矩形 3"/>
          <p:cNvSpPr/>
          <p:nvPr/>
        </p:nvSpPr>
        <p:spPr>
          <a:xfrm>
            <a:off x="292520" y="2164313"/>
            <a:ext cx="85307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整個過程是個迴圈過程。</a:t>
            </a:r>
          </a:p>
          <a:p>
            <a:endParaRPr lang="en-US" altLang="zh-CN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1:</a:t>
            </a:r>
            <a:r>
              <a:rPr lang="zh-CN" altLang="en-US" sz="2400" dirty="0" smtClean="0"/>
              <a:t>從訓練資料中隨機選擇一部分資料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2:</a:t>
            </a:r>
            <a:r>
              <a:rPr lang="zh-CN" altLang="en-US" sz="2400" dirty="0" smtClean="0"/>
              <a:t>構建網路，利用前向傳播，求出輸出值。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   利用輸出值與目標值得到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損失函數</a:t>
            </a:r>
            <a:r>
              <a:rPr lang="en-US" altLang="zh-CN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(loss Function)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   利用損失函數，</a:t>
            </a:r>
            <a:r>
              <a:rPr lang="zh-TW" altLang="en-US" sz="2400" dirty="0"/>
              <a:t>並</a:t>
            </a:r>
            <a:r>
              <a:rPr lang="zh-CN" altLang="en-US" sz="2400" dirty="0" smtClean="0"/>
              <a:t>用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反向傳播方法</a:t>
            </a:r>
            <a:r>
              <a:rPr lang="zh-CN" altLang="en-US" sz="2400" dirty="0" smtClean="0"/>
              <a:t>，求各參數的梯度。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3:</a:t>
            </a:r>
            <a:r>
              <a:rPr lang="zh-CN" altLang="en-US" sz="2400" dirty="0" smtClean="0"/>
              <a:t>將權重參數沿梯度方向進行</a:t>
            </a:r>
            <a:r>
              <a:rPr lang="zh-CN" alt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微小更新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步驟</a:t>
            </a:r>
            <a:r>
              <a:rPr lang="en-US" altLang="zh-CN" dirty="0" smtClean="0"/>
              <a:t>4:</a:t>
            </a:r>
            <a:r>
              <a:rPr lang="zh-CN" altLang="en-US" dirty="0" smtClean="0"/>
              <a:t>重複以上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步驟</a:t>
            </a:r>
            <a:r>
              <a:rPr lang="zh-TW" altLang="en-US" dirty="0" smtClean="0"/>
              <a:t>許多次</a:t>
            </a:r>
            <a:r>
              <a:rPr lang="en-US" altLang="zh-TW" dirty="0" smtClean="0"/>
              <a:t>(epoch=100,500,1000,…)</a:t>
            </a:r>
            <a:r>
              <a:rPr lang="zh-TW" altLang="en-US" dirty="0" smtClean="0"/>
              <a:t>直到誤差很小</a:t>
            </a:r>
            <a:r>
              <a:rPr lang="en-US" altLang="zh-TW" dirty="0" smtClean="0"/>
              <a:t>(</a:t>
            </a:r>
            <a:r>
              <a:rPr lang="zh-TW" altLang="en-US" dirty="0" smtClean="0"/>
              <a:t>最小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8345" y="6071457"/>
            <a:ext cx="7294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http://www.feiguyunai.com/index.php/2019/03/31/python-ml-24th-backp/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66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 smtClean="0"/>
              <a:t>模型化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372" y="2390906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0391" y="1807390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72346" y="5081930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2281" y="2506236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89090" y="1077782"/>
            <a:ext cx="3799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感知機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perceptron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7440" y="172737"/>
            <a:ext cx="3099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neural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(ANN)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681" y="4631996"/>
            <a:ext cx="3412703" cy="16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85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74157" y="1393002"/>
            <a:ext cx="565404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Function</a:t>
            </a: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Function</a:t>
            </a: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Function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784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8311" y="1149493"/>
            <a:ext cx="84607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ERROR(</a:t>
            </a:r>
            <a:r>
              <a:rPr lang="zh-TW" altLang="en-US" sz="4000" dirty="0" smtClean="0"/>
              <a:t>錯誤</a:t>
            </a:r>
            <a:r>
              <a:rPr lang="en-US" altLang="zh-TW" sz="4000" dirty="0" smtClean="0"/>
              <a:t>)</a:t>
            </a:r>
            <a:r>
              <a:rPr lang="zh-TW" altLang="en-US" sz="4000" dirty="0" smtClean="0"/>
              <a:t>＝真正的值</a:t>
            </a:r>
            <a:r>
              <a:rPr lang="en-US" altLang="zh-TW" sz="4000" dirty="0" smtClean="0"/>
              <a:t>(t)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/>
              <a:t> </a:t>
            </a:r>
            <a:r>
              <a:rPr lang="zh-TW" altLang="en-US" sz="4000" dirty="0" smtClean="0"/>
              <a:t>預測值</a:t>
            </a:r>
            <a:r>
              <a:rPr lang="en-US" altLang="zh-TW" sz="4000" dirty="0" smtClean="0"/>
              <a:t>(y)</a:t>
            </a:r>
            <a:endParaRPr lang="en-US" altLang="zh-TW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12800" y="3879302"/>
                <a:ext cx="4138181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zh-TW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0" y="3879302"/>
                <a:ext cx="4138181" cy="13443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向下箭號 3"/>
          <p:cNvSpPr/>
          <p:nvPr/>
        </p:nvSpPr>
        <p:spPr>
          <a:xfrm>
            <a:off x="2181891" y="1965497"/>
            <a:ext cx="584887" cy="6260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07879" y="2697290"/>
            <a:ext cx="7674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ERROR function/Cost Function/Loss Function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745308" y="3955502"/>
                <a:ext cx="3798365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308" y="3955502"/>
                <a:ext cx="3798365" cy="1344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279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2247" y="2232103"/>
            <a:ext cx="84067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MSE = </a:t>
            </a:r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mean_squared_error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mae</a:t>
            </a:r>
            <a:r>
              <a:rPr lang="en-US" altLang="zh-TW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MAE = </a:t>
            </a:r>
            <a:r>
              <a:rPr lang="en-US" altLang="zh-TW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mean_absolute_error</a:t>
            </a:r>
            <a:endParaRPr lang="en-US" altLang="zh-TW" sz="28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2800" dirty="0" smtClean="0"/>
          </a:p>
          <a:p>
            <a:r>
              <a:rPr lang="en-US" altLang="zh-TW" sz="2800" dirty="0" err="1" smtClean="0"/>
              <a:t>mape</a:t>
            </a:r>
            <a:r>
              <a:rPr lang="en-US" altLang="zh-TW" sz="2800" dirty="0" smtClean="0"/>
              <a:t> = MAPE = </a:t>
            </a:r>
            <a:r>
              <a:rPr lang="en-US" altLang="zh-TW" sz="2800" dirty="0" err="1" smtClean="0"/>
              <a:t>mean_absolute_percentage_error</a:t>
            </a:r>
            <a:endParaRPr lang="en-US" altLang="zh-TW" sz="2800" dirty="0" smtClean="0"/>
          </a:p>
          <a:p>
            <a:r>
              <a:rPr lang="en-US" altLang="zh-TW" sz="2800" dirty="0" err="1" smtClean="0"/>
              <a:t>msle</a:t>
            </a:r>
            <a:r>
              <a:rPr lang="en-US" altLang="zh-TW" sz="2800" dirty="0" smtClean="0"/>
              <a:t> = MSLE = </a:t>
            </a:r>
            <a:r>
              <a:rPr lang="en-US" altLang="zh-TW" sz="2800" dirty="0" err="1" smtClean="0"/>
              <a:t>mean_squared_logarithmic_error</a:t>
            </a:r>
            <a:endParaRPr lang="en-US" altLang="zh-TW" sz="2800" dirty="0" smtClean="0"/>
          </a:p>
          <a:p>
            <a:r>
              <a:rPr lang="en-US" altLang="zh-TW" sz="2800" dirty="0" err="1" smtClean="0"/>
              <a:t>kld</a:t>
            </a:r>
            <a:r>
              <a:rPr lang="en-US" altLang="zh-TW" sz="2800" dirty="0" smtClean="0"/>
              <a:t> = KLD = </a:t>
            </a:r>
            <a:r>
              <a:rPr lang="en-US" altLang="zh-TW" sz="2800" dirty="0" err="1" smtClean="0"/>
              <a:t>kullback_leibler_divergence</a:t>
            </a:r>
            <a:endParaRPr lang="en-US" altLang="zh-TW" sz="2800" dirty="0" smtClean="0"/>
          </a:p>
          <a:p>
            <a:r>
              <a:rPr lang="en-US" altLang="zh-TW" sz="2800" dirty="0" smtClean="0"/>
              <a:t>cosine = </a:t>
            </a:r>
            <a:r>
              <a:rPr lang="en-US" altLang="zh-TW" sz="2800" dirty="0" err="1" smtClean="0"/>
              <a:t>cosine_proximity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36297" y="715318"/>
            <a:ext cx="5132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Keras</a:t>
            </a:r>
            <a:r>
              <a:rPr lang="en-US" altLang="zh-TW" sz="2400" dirty="0" smtClean="0"/>
              <a:t> </a:t>
            </a:r>
            <a:r>
              <a:rPr lang="zh-TW" altLang="en-US" sz="2400" dirty="0"/>
              <a:t>在</a:t>
            </a:r>
            <a:r>
              <a:rPr lang="en-US" altLang="zh-TW" sz="2400" dirty="0" smtClean="0"/>
              <a:t>losses.py</a:t>
            </a:r>
            <a:r>
              <a:rPr lang="zh-TW" altLang="en-US" sz="2400" dirty="0" smtClean="0"/>
              <a:t>定義常用的損失函數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36297" y="1302173"/>
            <a:ext cx="7055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https://github.com/keras-team/keras/blob/master/keras/losses.py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619750" y="394987"/>
            <a:ext cx="2549610" cy="83468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觀摩學習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到底下網址看看別人怎麼寫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243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0443" y="501134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計算看看誤差有多大？？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707" y="655022"/>
            <a:ext cx="3467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MSE =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mean_squared_error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6220" y="1097803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均方誤差：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5946" t="29153" r="52523" b="15903"/>
          <a:stretch/>
        </p:blipFill>
        <p:spPr>
          <a:xfrm>
            <a:off x="1861751" y="1666518"/>
            <a:ext cx="5947719" cy="5109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72151" y="1089018"/>
                <a:ext cx="2669221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51" y="1089018"/>
                <a:ext cx="2669221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>
            <a:off x="5573223" y="2191677"/>
            <a:ext cx="1167471" cy="312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740694" y="191639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2240787" y="2773209"/>
            <a:ext cx="906162" cy="8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240787" y="3009305"/>
            <a:ext cx="848402" cy="2173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1221" y="2646290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接近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221" y="3072783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遠離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302044" y="6561437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1285567" y="5243384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302044" y="5217190"/>
            <a:ext cx="0" cy="1379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1324" y="474676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誤差非常不同</a:t>
            </a:r>
            <a:endParaRPr lang="zh-TW" altLang="en-US" dirty="0"/>
          </a:p>
        </p:txBody>
      </p:sp>
      <p:sp>
        <p:nvSpPr>
          <p:cNvPr id="26" name="投影片編號版面配置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474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19369" t="28979" r="43515" b="17367"/>
          <a:stretch/>
        </p:blipFill>
        <p:spPr>
          <a:xfrm>
            <a:off x="2415869" y="1367481"/>
            <a:ext cx="6662120" cy="54170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6303" y="20457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計算看看誤差有多大？？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6364055" y="1771547"/>
            <a:ext cx="1167471" cy="312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31526" y="14962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2611860" y="2311890"/>
            <a:ext cx="906162" cy="8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529112" y="2594919"/>
            <a:ext cx="1021397" cy="715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4628" y="2143435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接近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546" y="2512610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遠離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961071" y="6520248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944594" y="5202195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961071" y="5176001"/>
            <a:ext cx="0" cy="1379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18811" y="47615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誤差非常不同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70447" y="689241"/>
                <a:ext cx="2877553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7" y="689241"/>
                <a:ext cx="2877553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610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2" y="1911437"/>
            <a:ext cx="5891428" cy="32034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444" y="4719667"/>
            <a:ext cx="4162038" cy="14116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2780" y="64529"/>
            <a:ext cx="5158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這兩個分布情況有何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多大差異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65" y="77537"/>
            <a:ext cx="3656993" cy="7120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1059" y="1079538"/>
            <a:ext cx="7426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In mathematical statistics, the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divergence </a:t>
            </a:r>
            <a:r>
              <a:rPr lang="en-US" altLang="zh-TW" dirty="0" smtClean="0"/>
              <a:t>(also called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 entropy</a:t>
            </a:r>
            <a:r>
              <a:rPr lang="en-US" altLang="zh-TW" dirty="0" smtClean="0"/>
              <a:t>) is a measure of how one probability distribution is different from a second, reference probability distribution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1059" y="623798"/>
            <a:ext cx="57633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https://en.wikipedia.org/wiki/Kullback%E2%80%93Leibler_divergence#Cross_entropy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27469" y="1060768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1951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30540" t="45155" r="28198" b="31141"/>
          <a:stretch/>
        </p:blipFill>
        <p:spPr>
          <a:xfrm>
            <a:off x="0" y="4819132"/>
            <a:ext cx="4725466" cy="152700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4544491"/>
            <a:ext cx="25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Probability mass function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4163310"/>
            <a:ext cx="2794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binomial distribution</a:t>
            </a:r>
            <a:endParaRPr lang="zh-TW" altLang="en-US" sz="2400" dirty="0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320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9820" t="10720" r="5856" b="18809"/>
          <a:stretch/>
        </p:blipFill>
        <p:spPr>
          <a:xfrm>
            <a:off x="428367" y="1169772"/>
            <a:ext cx="8047395" cy="49591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0193" y="337922"/>
            <a:ext cx="8303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divergence </a:t>
            </a:r>
            <a:r>
              <a:rPr lang="en-US" altLang="zh-TW" sz="2400" dirty="0" smtClean="0"/>
              <a:t>(also called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 entropy</a:t>
            </a:r>
            <a:r>
              <a:rPr lang="en-US" altLang="zh-TW" sz="2400" dirty="0" smtClean="0"/>
              <a:t>)[1951]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22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Neural Network</a:t>
            </a:r>
            <a:endParaRPr lang="en-US" altLang="zh-TW" sz="7200" dirty="0"/>
          </a:p>
          <a:p>
            <a:pPr algn="ctr"/>
            <a:r>
              <a:rPr lang="en-US" altLang="zh-TW" sz="2800" dirty="0" smtClean="0"/>
              <a:t>Learning</a:t>
            </a:r>
          </a:p>
          <a:p>
            <a:pPr algn="ctr"/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113618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0959" y="116954"/>
            <a:ext cx="7877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多層感知機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Multilayer perceptron, MLP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531125" y="1042550"/>
            <a:ext cx="6912606" cy="4026070"/>
            <a:chOff x="745135" y="1844824"/>
            <a:chExt cx="7629481" cy="4357116"/>
          </a:xfrm>
        </p:grpSpPr>
        <p:sp>
          <p:nvSpPr>
            <p:cNvPr id="68" name="文字方塊 67"/>
            <p:cNvSpPr txBox="1"/>
            <p:nvPr/>
          </p:nvSpPr>
          <p:spPr>
            <a:xfrm>
              <a:off x="745135" y="5156529"/>
              <a:ext cx="1193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2"/>
                  </a:solidFill>
                </a:rPr>
                <a:t>Input layer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954895" y="1844824"/>
              <a:ext cx="7419721" cy="4357116"/>
              <a:chOff x="954895" y="1844824"/>
              <a:chExt cx="7419721" cy="4357116"/>
            </a:xfrm>
          </p:grpSpPr>
          <p:grpSp>
            <p:nvGrpSpPr>
              <p:cNvPr id="70" name="群組 69"/>
              <p:cNvGrpSpPr/>
              <p:nvPr/>
            </p:nvGrpSpPr>
            <p:grpSpPr>
              <a:xfrm>
                <a:off x="954895" y="1844824"/>
                <a:ext cx="7204475" cy="3718992"/>
                <a:chOff x="954895" y="1844824"/>
                <a:chExt cx="7204475" cy="3718992"/>
              </a:xfrm>
            </p:grpSpPr>
            <p:grpSp>
              <p:nvGrpSpPr>
                <p:cNvPr id="77" name="群組 76"/>
                <p:cNvGrpSpPr/>
                <p:nvPr/>
              </p:nvGrpSpPr>
              <p:grpSpPr>
                <a:xfrm>
                  <a:off x="954895" y="2153034"/>
                  <a:ext cx="864096" cy="2791902"/>
                  <a:chOff x="1152307" y="2509306"/>
                  <a:chExt cx="864096" cy="2791902"/>
                </a:xfrm>
              </p:grpSpPr>
              <p:sp>
                <p:nvSpPr>
                  <p:cNvPr id="125" name="矩形 124"/>
                  <p:cNvSpPr/>
                  <p:nvPr/>
                </p:nvSpPr>
                <p:spPr>
                  <a:xfrm>
                    <a:off x="1152307" y="2509306"/>
                    <a:ext cx="864096" cy="279190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126" name="群組 125"/>
                  <p:cNvGrpSpPr/>
                  <p:nvPr/>
                </p:nvGrpSpPr>
                <p:grpSpPr>
                  <a:xfrm>
                    <a:off x="1290519" y="2736741"/>
                    <a:ext cx="581868" cy="2314254"/>
                    <a:chOff x="1290519" y="2736741"/>
                    <a:chExt cx="581868" cy="2314254"/>
                  </a:xfrm>
                </p:grpSpPr>
                <p:sp>
                  <p:nvSpPr>
                    <p:cNvPr id="127" name="橢圓 126"/>
                    <p:cNvSpPr/>
                    <p:nvPr/>
                  </p:nvSpPr>
                  <p:spPr>
                    <a:xfrm>
                      <a:off x="1296323" y="2736741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8" name="橢圓 127"/>
                    <p:cNvSpPr/>
                    <p:nvPr/>
                  </p:nvSpPr>
                  <p:spPr>
                    <a:xfrm>
                      <a:off x="1296323" y="3605836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9" name="橢圓 128"/>
                    <p:cNvSpPr/>
                    <p:nvPr/>
                  </p:nvSpPr>
                  <p:spPr>
                    <a:xfrm>
                      <a:off x="1290519" y="4474931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grpSp>
              <p:nvGrpSpPr>
                <p:cNvPr id="78" name="群組 77"/>
                <p:cNvGrpSpPr/>
                <p:nvPr/>
              </p:nvGrpSpPr>
              <p:grpSpPr>
                <a:xfrm>
                  <a:off x="5292291" y="1844824"/>
                  <a:ext cx="864096" cy="3718992"/>
                  <a:chOff x="2195736" y="1412776"/>
                  <a:chExt cx="864096" cy="3718992"/>
                </a:xfrm>
              </p:grpSpPr>
              <p:sp>
                <p:nvSpPr>
                  <p:cNvPr id="120" name="矩形 119"/>
                  <p:cNvSpPr/>
                  <p:nvPr/>
                </p:nvSpPr>
                <p:spPr>
                  <a:xfrm>
                    <a:off x="2195736" y="1412776"/>
                    <a:ext cx="864096" cy="37189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1" name="橢圓 120"/>
                  <p:cNvSpPr/>
                  <p:nvPr/>
                </p:nvSpPr>
                <p:spPr>
                  <a:xfrm>
                    <a:off x="2339752" y="164021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2" name="橢圓 121"/>
                  <p:cNvSpPr/>
                  <p:nvPr/>
                </p:nvSpPr>
                <p:spPr>
                  <a:xfrm>
                    <a:off x="2339752" y="250930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3" name="橢圓 122"/>
                  <p:cNvSpPr/>
                  <p:nvPr/>
                </p:nvSpPr>
                <p:spPr>
                  <a:xfrm>
                    <a:off x="2333948" y="337840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4" name="橢圓 123"/>
                  <p:cNvSpPr/>
                  <p:nvPr/>
                </p:nvSpPr>
                <p:spPr>
                  <a:xfrm>
                    <a:off x="2322340" y="424749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79" name="群組 78"/>
                <p:cNvGrpSpPr/>
                <p:nvPr/>
              </p:nvGrpSpPr>
              <p:grpSpPr>
                <a:xfrm>
                  <a:off x="3131840" y="1844824"/>
                  <a:ext cx="864096" cy="3718992"/>
                  <a:chOff x="2195736" y="1412776"/>
                  <a:chExt cx="864096" cy="3718992"/>
                </a:xfrm>
              </p:grpSpPr>
              <p:sp>
                <p:nvSpPr>
                  <p:cNvPr id="115" name="矩形 114"/>
                  <p:cNvSpPr/>
                  <p:nvPr/>
                </p:nvSpPr>
                <p:spPr>
                  <a:xfrm>
                    <a:off x="2195736" y="1412776"/>
                    <a:ext cx="864096" cy="37189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6" name="橢圓 115"/>
                  <p:cNvSpPr/>
                  <p:nvPr/>
                </p:nvSpPr>
                <p:spPr>
                  <a:xfrm>
                    <a:off x="2339752" y="164021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7" name="橢圓 116"/>
                  <p:cNvSpPr/>
                  <p:nvPr/>
                </p:nvSpPr>
                <p:spPr>
                  <a:xfrm>
                    <a:off x="2339752" y="250930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8" name="橢圓 117"/>
                  <p:cNvSpPr/>
                  <p:nvPr/>
                </p:nvSpPr>
                <p:spPr>
                  <a:xfrm>
                    <a:off x="2333948" y="337840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9" name="橢圓 118"/>
                  <p:cNvSpPr/>
                  <p:nvPr/>
                </p:nvSpPr>
                <p:spPr>
                  <a:xfrm>
                    <a:off x="2322340" y="424749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80" name="群組 79"/>
                <p:cNvGrpSpPr/>
                <p:nvPr/>
              </p:nvGrpSpPr>
              <p:grpSpPr>
                <a:xfrm>
                  <a:off x="7295274" y="3077151"/>
                  <a:ext cx="864096" cy="1062873"/>
                  <a:chOff x="6643836" y="2234753"/>
                  <a:chExt cx="864096" cy="1062873"/>
                </a:xfrm>
              </p:grpSpPr>
              <p:sp>
                <p:nvSpPr>
                  <p:cNvPr id="113" name="矩形 112"/>
                  <p:cNvSpPr/>
                  <p:nvPr/>
                </p:nvSpPr>
                <p:spPr>
                  <a:xfrm>
                    <a:off x="6643836" y="2234753"/>
                    <a:ext cx="864096" cy="1062873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4" name="橢圓 113"/>
                  <p:cNvSpPr/>
                  <p:nvPr/>
                </p:nvSpPr>
                <p:spPr>
                  <a:xfrm>
                    <a:off x="6787852" y="2462188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cxnSp>
              <p:nvCxnSpPr>
                <p:cNvPr id="81" name="直線單箭頭接點 80"/>
                <p:cNvCxnSpPr>
                  <a:stCxn id="127" idx="6"/>
                  <a:endCxn id="116" idx="2"/>
                </p:cNvCxnSpPr>
                <p:nvPr/>
              </p:nvCxnSpPr>
              <p:spPr>
                <a:xfrm flipV="1">
                  <a:off x="1674975" y="2360291"/>
                  <a:ext cx="1600881" cy="3082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單箭頭接點 81"/>
                <p:cNvCxnSpPr>
                  <a:stCxn id="127" idx="6"/>
                  <a:endCxn id="117" idx="2"/>
                </p:cNvCxnSpPr>
                <p:nvPr/>
              </p:nvCxnSpPr>
              <p:spPr>
                <a:xfrm>
                  <a:off x="1674975" y="2668501"/>
                  <a:ext cx="1600881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單箭頭接點 82"/>
                <p:cNvCxnSpPr>
                  <a:endCxn id="118" idx="2"/>
                </p:cNvCxnSpPr>
                <p:nvPr/>
              </p:nvCxnSpPr>
              <p:spPr>
                <a:xfrm>
                  <a:off x="1683222" y="2699153"/>
                  <a:ext cx="1586830" cy="13993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單箭頭接點 83"/>
                <p:cNvCxnSpPr>
                  <a:endCxn id="119" idx="2"/>
                </p:cNvCxnSpPr>
                <p:nvPr/>
              </p:nvCxnSpPr>
              <p:spPr>
                <a:xfrm>
                  <a:off x="1690248" y="2693916"/>
                  <a:ext cx="1568196" cy="22736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單箭頭接點 84"/>
                <p:cNvCxnSpPr>
                  <a:stCxn id="128" idx="6"/>
                  <a:endCxn id="116" idx="2"/>
                </p:cNvCxnSpPr>
                <p:nvPr/>
              </p:nvCxnSpPr>
              <p:spPr>
                <a:xfrm flipV="1">
                  <a:off x="1674975" y="2360291"/>
                  <a:ext cx="1600881" cy="117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線單箭頭接點 85"/>
                <p:cNvCxnSpPr>
                  <a:endCxn id="117" idx="2"/>
                </p:cNvCxnSpPr>
                <p:nvPr/>
              </p:nvCxnSpPr>
              <p:spPr>
                <a:xfrm flipV="1">
                  <a:off x="1683222" y="3229386"/>
                  <a:ext cx="1592634" cy="3308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/>
                <p:cNvCxnSpPr>
                  <a:stCxn id="128" idx="6"/>
                  <a:endCxn id="118" idx="2"/>
                </p:cNvCxnSpPr>
                <p:nvPr/>
              </p:nvCxnSpPr>
              <p:spPr>
                <a:xfrm>
                  <a:off x="1674975" y="3537596"/>
                  <a:ext cx="1595077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單箭頭接點 87"/>
                <p:cNvCxnSpPr>
                  <a:endCxn id="119" idx="2"/>
                </p:cNvCxnSpPr>
                <p:nvPr/>
              </p:nvCxnSpPr>
              <p:spPr>
                <a:xfrm>
                  <a:off x="1677877" y="3577913"/>
                  <a:ext cx="1580567" cy="13896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/>
                <p:cNvCxnSpPr>
                  <a:endCxn id="116" idx="2"/>
                </p:cNvCxnSpPr>
                <p:nvPr/>
              </p:nvCxnSpPr>
              <p:spPr>
                <a:xfrm flipV="1">
                  <a:off x="1685132" y="2360291"/>
                  <a:ext cx="1590724" cy="204391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單箭頭接點 89"/>
                <p:cNvCxnSpPr>
                  <a:stCxn id="129" idx="6"/>
                  <a:endCxn id="117" idx="2"/>
                </p:cNvCxnSpPr>
                <p:nvPr/>
              </p:nvCxnSpPr>
              <p:spPr>
                <a:xfrm flipV="1">
                  <a:off x="1669171" y="3229386"/>
                  <a:ext cx="1606685" cy="117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單箭頭接點 90"/>
                <p:cNvCxnSpPr>
                  <a:stCxn id="129" idx="6"/>
                  <a:endCxn id="118" idx="2"/>
                </p:cNvCxnSpPr>
                <p:nvPr/>
              </p:nvCxnSpPr>
              <p:spPr>
                <a:xfrm flipV="1">
                  <a:off x="1669171" y="4098481"/>
                  <a:ext cx="1600881" cy="3082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單箭頭接點 91"/>
                <p:cNvCxnSpPr>
                  <a:stCxn id="129" idx="6"/>
                  <a:endCxn id="119" idx="2"/>
                </p:cNvCxnSpPr>
                <p:nvPr/>
              </p:nvCxnSpPr>
              <p:spPr>
                <a:xfrm>
                  <a:off x="1669171" y="4406691"/>
                  <a:ext cx="1589273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單箭頭接點 92"/>
                <p:cNvCxnSpPr>
                  <a:stCxn id="116" idx="6"/>
                  <a:endCxn id="121" idx="2"/>
                </p:cNvCxnSpPr>
                <p:nvPr/>
              </p:nvCxnSpPr>
              <p:spPr>
                <a:xfrm>
                  <a:off x="3851920" y="2360291"/>
                  <a:ext cx="15843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單箭頭接點 93"/>
                <p:cNvCxnSpPr>
                  <a:stCxn id="116" idx="6"/>
                  <a:endCxn id="122" idx="2"/>
                </p:cNvCxnSpPr>
                <p:nvPr/>
              </p:nvCxnSpPr>
              <p:spPr>
                <a:xfrm>
                  <a:off x="3851920" y="2360291"/>
                  <a:ext cx="1584387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單箭頭接點 94"/>
                <p:cNvCxnSpPr>
                  <a:endCxn id="123" idx="2"/>
                </p:cNvCxnSpPr>
                <p:nvPr/>
              </p:nvCxnSpPr>
              <p:spPr>
                <a:xfrm>
                  <a:off x="3864456" y="2380469"/>
                  <a:ext cx="1566047" cy="17180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線單箭頭接點 95"/>
                <p:cNvCxnSpPr>
                  <a:stCxn id="116" idx="6"/>
                  <a:endCxn id="124" idx="2"/>
                </p:cNvCxnSpPr>
                <p:nvPr/>
              </p:nvCxnSpPr>
              <p:spPr>
                <a:xfrm>
                  <a:off x="3851920" y="2360291"/>
                  <a:ext cx="1566975" cy="26072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線單箭頭接點 96"/>
                <p:cNvCxnSpPr>
                  <a:stCxn id="117" idx="6"/>
                  <a:endCxn id="121" idx="2"/>
                </p:cNvCxnSpPr>
                <p:nvPr/>
              </p:nvCxnSpPr>
              <p:spPr>
                <a:xfrm flipV="1">
                  <a:off x="3851920" y="2360291"/>
                  <a:ext cx="1584387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線單箭頭接點 97"/>
                <p:cNvCxnSpPr>
                  <a:endCxn id="122" idx="2"/>
                </p:cNvCxnSpPr>
                <p:nvPr/>
              </p:nvCxnSpPr>
              <p:spPr>
                <a:xfrm flipV="1">
                  <a:off x="3864456" y="3229386"/>
                  <a:ext cx="1571851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單箭頭接點 98"/>
                <p:cNvCxnSpPr>
                  <a:endCxn id="123" idx="2"/>
                </p:cNvCxnSpPr>
                <p:nvPr/>
              </p:nvCxnSpPr>
              <p:spPr>
                <a:xfrm>
                  <a:off x="3864456" y="3249563"/>
                  <a:ext cx="1566047" cy="84891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線單箭頭接點 99"/>
                <p:cNvCxnSpPr>
                  <a:endCxn id="124" idx="2"/>
                </p:cNvCxnSpPr>
                <p:nvPr/>
              </p:nvCxnSpPr>
              <p:spPr>
                <a:xfrm>
                  <a:off x="3864456" y="3229386"/>
                  <a:ext cx="1554439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單箭頭接點 100"/>
                <p:cNvCxnSpPr>
                  <a:stCxn id="118" idx="6"/>
                  <a:endCxn id="121" idx="2"/>
                </p:cNvCxnSpPr>
                <p:nvPr/>
              </p:nvCxnSpPr>
              <p:spPr>
                <a:xfrm flipV="1">
                  <a:off x="3846116" y="2360291"/>
                  <a:ext cx="1590191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線單箭頭接點 101"/>
                <p:cNvCxnSpPr>
                  <a:stCxn id="118" idx="6"/>
                  <a:endCxn id="122" idx="2"/>
                </p:cNvCxnSpPr>
                <p:nvPr/>
              </p:nvCxnSpPr>
              <p:spPr>
                <a:xfrm flipV="1">
                  <a:off x="3846116" y="3229386"/>
                  <a:ext cx="1590191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單箭頭接點 102"/>
                <p:cNvCxnSpPr>
                  <a:stCxn id="118" idx="6"/>
                </p:cNvCxnSpPr>
                <p:nvPr/>
              </p:nvCxnSpPr>
              <p:spPr>
                <a:xfrm>
                  <a:off x="3846116" y="4098481"/>
                  <a:ext cx="1555492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線單箭頭接點 103"/>
                <p:cNvCxnSpPr>
                  <a:stCxn id="118" idx="6"/>
                  <a:endCxn id="124" idx="2"/>
                </p:cNvCxnSpPr>
                <p:nvPr/>
              </p:nvCxnSpPr>
              <p:spPr>
                <a:xfrm>
                  <a:off x="3846116" y="4098481"/>
                  <a:ext cx="1572779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單箭頭接點 104"/>
                <p:cNvCxnSpPr>
                  <a:stCxn id="119" idx="6"/>
                  <a:endCxn id="121" idx="2"/>
                </p:cNvCxnSpPr>
                <p:nvPr/>
              </p:nvCxnSpPr>
              <p:spPr>
                <a:xfrm flipV="1">
                  <a:off x="3834508" y="2360291"/>
                  <a:ext cx="1601799" cy="26072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線單箭頭接點 105"/>
                <p:cNvCxnSpPr>
                  <a:stCxn id="119" idx="6"/>
                  <a:endCxn id="122" idx="2"/>
                </p:cNvCxnSpPr>
                <p:nvPr/>
              </p:nvCxnSpPr>
              <p:spPr>
                <a:xfrm flipV="1">
                  <a:off x="3834508" y="3229386"/>
                  <a:ext cx="1601799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線單箭頭接點 106"/>
                <p:cNvCxnSpPr>
                  <a:endCxn id="123" idx="2"/>
                </p:cNvCxnSpPr>
                <p:nvPr/>
              </p:nvCxnSpPr>
              <p:spPr>
                <a:xfrm flipV="1">
                  <a:off x="3851920" y="4098481"/>
                  <a:ext cx="1578583" cy="8943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單箭頭接點 107"/>
                <p:cNvCxnSpPr>
                  <a:endCxn id="124" idx="2"/>
                </p:cNvCxnSpPr>
                <p:nvPr/>
              </p:nvCxnSpPr>
              <p:spPr>
                <a:xfrm flipV="1">
                  <a:off x="3851920" y="4967576"/>
                  <a:ext cx="1566975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線單箭頭接點 108"/>
                <p:cNvCxnSpPr>
                  <a:stCxn id="121" idx="6"/>
                  <a:endCxn id="114" idx="2"/>
                </p:cNvCxnSpPr>
                <p:nvPr/>
              </p:nvCxnSpPr>
              <p:spPr>
                <a:xfrm>
                  <a:off x="6012371" y="2360291"/>
                  <a:ext cx="1426919" cy="12323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單箭頭接點 109"/>
                <p:cNvCxnSpPr>
                  <a:stCxn id="122" idx="6"/>
                  <a:endCxn id="114" idx="2"/>
                </p:cNvCxnSpPr>
                <p:nvPr/>
              </p:nvCxnSpPr>
              <p:spPr>
                <a:xfrm>
                  <a:off x="6012371" y="3229386"/>
                  <a:ext cx="1426919" cy="363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單箭頭接點 110"/>
                <p:cNvCxnSpPr>
                  <a:stCxn id="123" idx="6"/>
                  <a:endCxn id="114" idx="2"/>
                </p:cNvCxnSpPr>
                <p:nvPr/>
              </p:nvCxnSpPr>
              <p:spPr>
                <a:xfrm flipV="1">
                  <a:off x="6006567" y="3592618"/>
                  <a:ext cx="1432723" cy="5058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單箭頭接點 111"/>
                <p:cNvCxnSpPr>
                  <a:stCxn id="124" idx="6"/>
                  <a:endCxn id="114" idx="2"/>
                </p:cNvCxnSpPr>
                <p:nvPr/>
              </p:nvCxnSpPr>
              <p:spPr>
                <a:xfrm flipV="1">
                  <a:off x="5994959" y="3592618"/>
                  <a:ext cx="1444331" cy="13749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文字方塊 70"/>
              <p:cNvSpPr txBox="1"/>
              <p:nvPr/>
            </p:nvSpPr>
            <p:spPr>
              <a:xfrm>
                <a:off x="2197935" y="197807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Wi,j</a:t>
                </a:r>
                <a:endParaRPr lang="zh-TW" altLang="en-US"/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4346382" y="1937678"/>
                <a:ext cx="606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Wj,k</a:t>
                </a:r>
                <a:endParaRPr lang="zh-TW" altLang="en-US"/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6658066" y="2409475"/>
                <a:ext cx="604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Wk,l</a:t>
                </a:r>
                <a:endParaRPr lang="zh-TW" altLang="en-US"/>
              </a:p>
            </p:txBody>
          </p:sp>
          <p:sp>
            <p:nvSpPr>
              <p:cNvPr id="74" name="文字方塊 73"/>
              <p:cNvSpPr txBox="1"/>
              <p:nvPr/>
            </p:nvSpPr>
            <p:spPr>
              <a:xfrm>
                <a:off x="2827120" y="5832608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1"/>
                    </a:solidFill>
                  </a:rPr>
                  <a:t>hidden layer 1</a:t>
                </a:r>
                <a:endParaRPr lang="zh-TW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4944190" y="5803501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1"/>
                    </a:solidFill>
                  </a:rPr>
                  <a:t>hidden layer 2</a:t>
                </a:r>
                <a:endParaRPr lang="zh-TW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7039699" y="4320489"/>
                <a:ext cx="1334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92D050"/>
                    </a:solidFill>
                  </a:rPr>
                  <a:t>output layer</a:t>
                </a:r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653976" y="5005295"/>
            <a:ext cx="1228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Input layer</a:t>
            </a:r>
          </a:p>
          <a:p>
            <a:r>
              <a:rPr lang="en-US" altLang="zh-TW" dirty="0" smtClean="0"/>
              <a:t>100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0" name="矩形 129"/>
          <p:cNvSpPr/>
          <p:nvPr/>
        </p:nvSpPr>
        <p:spPr>
          <a:xfrm>
            <a:off x="2492107" y="5133929"/>
            <a:ext cx="1541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Hidden layer 1</a:t>
            </a:r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1" name="矩形 130"/>
          <p:cNvSpPr/>
          <p:nvPr/>
        </p:nvSpPr>
        <p:spPr>
          <a:xfrm>
            <a:off x="4503986" y="5118348"/>
            <a:ext cx="1541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Hidden layer 2</a:t>
            </a:r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2" name="矩形 131"/>
          <p:cNvSpPr/>
          <p:nvPr/>
        </p:nvSpPr>
        <p:spPr>
          <a:xfrm>
            <a:off x="6391464" y="3477544"/>
            <a:ext cx="1345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92D050"/>
                </a:solidFill>
              </a:rPr>
              <a:t>output layer</a:t>
            </a:r>
            <a:endParaRPr lang="zh-TW" altLang="en-US" dirty="0" smtClean="0">
              <a:solidFill>
                <a:srgbClr val="92D050"/>
              </a:solidFill>
            </a:endParaRPr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347159" y="653447"/>
            <a:ext cx="3486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有多少個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與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參數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??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6350" y="5723403"/>
            <a:ext cx="35477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如何快速計算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與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參數的更新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??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4478681" y="5747143"/>
            <a:ext cx="3258023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Backprogation</a:t>
            </a:r>
            <a:endParaRPr lang="en-US" altLang="zh-TW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誤差反向傳播法 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6628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4600" y="311664"/>
            <a:ext cx="55045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Godfather of Deep Learning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43" y="2026509"/>
            <a:ext cx="3218146" cy="43042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1952" y="4683507"/>
            <a:ext cx="5045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2018 Turing Prize (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r>
              <a:rPr lang="en-US" altLang="zh-TW" dirty="0" smtClean="0"/>
              <a:t> and Yann </a:t>
            </a:r>
            <a:r>
              <a:rPr lang="en-US" altLang="zh-TW" dirty="0" err="1" smtClean="0"/>
              <a:t>LeCun</a:t>
            </a:r>
            <a:r>
              <a:rPr lang="en-US" altLang="zh-TW" dirty="0" smtClean="0"/>
              <a:t> 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69844" y="1481931"/>
            <a:ext cx="4601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1986 :the backpropagation algorithm for training multi-layer neural networks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1952" y="4074135"/>
            <a:ext cx="5649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2012</a:t>
            </a:r>
            <a:r>
              <a:rPr lang="zh-TW" altLang="en-US" dirty="0" smtClean="0"/>
              <a:t> 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AlexNet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/>
              <a:t> </a:t>
            </a:r>
            <a:r>
              <a:rPr lang="en-US" altLang="zh-TW" u="sng" dirty="0"/>
              <a:t>Alex </a:t>
            </a:r>
            <a:r>
              <a:rPr lang="en-US" altLang="zh-TW" u="sng" dirty="0" err="1"/>
              <a:t>Krizhevsky</a:t>
            </a:r>
            <a:r>
              <a:rPr lang="en-US" altLang="zh-TW" dirty="0" smtClean="0"/>
              <a:t>)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AI/NN</a:t>
            </a:r>
            <a:r>
              <a:rPr lang="zh-TW" altLang="en-US" dirty="0" smtClean="0"/>
              <a:t>電腦視覺熱潮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420545" y="1645840"/>
            <a:ext cx="3723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https://www.cs.toronto.edu/~hinton/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4551" y="23474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Hinton, G. E., </a:t>
            </a:r>
            <a:r>
              <a:rPr lang="en-US" altLang="zh-TW" dirty="0" err="1" smtClean="0"/>
              <a:t>Osindero</a:t>
            </a:r>
            <a:r>
              <a:rPr lang="en-US" altLang="zh-TW" dirty="0" smtClean="0"/>
              <a:t>, S. and </a:t>
            </a:r>
            <a:r>
              <a:rPr lang="en-US" altLang="zh-TW" dirty="0" err="1" smtClean="0"/>
              <a:t>Teh</a:t>
            </a:r>
            <a:r>
              <a:rPr lang="en-US" altLang="zh-TW" dirty="0" smtClean="0"/>
              <a:t>, Y. (2006)</a:t>
            </a:r>
          </a:p>
          <a:p>
            <a:r>
              <a:rPr lang="en-US" altLang="zh-TW" dirty="0" smtClean="0"/>
              <a:t>A fast learning algorithm for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deep </a:t>
            </a:r>
            <a:r>
              <a:rPr lang="en-US" altLang="zh-TW" dirty="0" smtClean="0"/>
              <a:t>belief nets.</a:t>
            </a:r>
          </a:p>
          <a:p>
            <a:r>
              <a:rPr lang="en-US" altLang="zh-TW" dirty="0" smtClean="0"/>
              <a:t>Neural Computation, 18, pp 1527-1554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9051" y="100509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重要里程碑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4600" y="6121353"/>
            <a:ext cx="5738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2012</a:t>
            </a:r>
            <a:r>
              <a:rPr lang="zh-TW" altLang="en-US" dirty="0" smtClean="0"/>
              <a:t>年在</a:t>
            </a:r>
            <a:r>
              <a:rPr lang="en-US" altLang="zh-TW" dirty="0" err="1" smtClean="0"/>
              <a:t>coursera</a:t>
            </a:r>
            <a:r>
              <a:rPr lang="zh-TW" altLang="en-US" dirty="0" smtClean="0"/>
              <a:t>開設課程的簡報</a:t>
            </a:r>
            <a:r>
              <a:rPr lang="en-US" altLang="zh-TW" dirty="0" smtClean="0"/>
              <a:t>https://www.cs.toronto.edu/~hinton/coursera_slides.html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53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激活函數</a:t>
            </a:r>
            <a:r>
              <a:rPr lang="en-US" altLang="zh-TW" dirty="0"/>
              <a:t>:Activation </a:t>
            </a:r>
            <a:r>
              <a:rPr lang="en-US" altLang="zh-TW" dirty="0" smtClean="0"/>
              <a:t>function</a:t>
            </a:r>
            <a:br>
              <a:rPr lang="en-US" altLang="zh-TW" dirty="0" smtClean="0"/>
            </a:br>
            <a:r>
              <a:rPr lang="en-US" altLang="zh-TW" dirty="0" smtClean="0"/>
              <a:t>Step Function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363" y="1764978"/>
            <a:ext cx="5835222" cy="43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87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.pimg.tw/honglung/1521349132-2896397923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28" y="843776"/>
            <a:ext cx="7423235" cy="450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65877" y="5774894"/>
            <a:ext cx="8019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倒遞神經網路</a:t>
            </a:r>
            <a:r>
              <a:rPr lang="en-US" altLang="zh-TW" b="1" dirty="0">
                <a:solidFill>
                  <a:srgbClr val="669999"/>
                </a:solidFill>
                <a:latin typeface="arial" panose="020B0604020202020204" pitchFamily="34" charset="0"/>
              </a:rPr>
              <a:t>(Back-Propagation) </a:t>
            </a:r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數學</a:t>
            </a:r>
            <a:r>
              <a:rPr lang="zh-TW" altLang="en-US" b="1" dirty="0" smtClean="0">
                <a:solidFill>
                  <a:srgbClr val="669999"/>
                </a:solidFill>
                <a:latin typeface="arial" panose="020B0604020202020204" pitchFamily="34" charset="0"/>
              </a:rPr>
              <a:t>推導</a:t>
            </a:r>
            <a:endParaRPr lang="en-US" altLang="zh-TW" b="1" dirty="0" smtClean="0">
              <a:solidFill>
                <a:srgbClr val="669999"/>
              </a:solidFill>
              <a:latin typeface="arial" panose="020B0604020202020204" pitchFamily="34" charset="0"/>
            </a:endParaRPr>
          </a:p>
          <a:p>
            <a:r>
              <a:rPr lang="en-US" altLang="zh-TW" dirty="0"/>
              <a:t>http://</a:t>
            </a:r>
            <a:r>
              <a:rPr lang="en-US" altLang="zh-TW" dirty="0" smtClean="0"/>
              <a:t>honglung.pixnet.net/blog/post/202201656-back-propagation-</a:t>
            </a:r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數學</a:t>
            </a:r>
            <a:r>
              <a:rPr lang="zh-TW" altLang="en-US" b="1" dirty="0" smtClean="0">
                <a:solidFill>
                  <a:srgbClr val="669999"/>
                </a:solidFill>
                <a:latin typeface="arial" panose="020B0604020202020204" pitchFamily="34" charset="0"/>
              </a:rPr>
              <a:t>推導</a:t>
            </a:r>
            <a:endParaRPr lang="en-US" altLang="zh-TW" b="1" dirty="0">
              <a:solidFill>
                <a:srgbClr val="66999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310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30613" b="12006"/>
          <a:stretch/>
        </p:blipFill>
        <p:spPr>
          <a:xfrm>
            <a:off x="0" y="2745516"/>
            <a:ext cx="7077075" cy="22736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46400" r="61281"/>
          <a:stretch/>
        </p:blipFill>
        <p:spPr>
          <a:xfrm>
            <a:off x="3013332" y="1311604"/>
            <a:ext cx="2205424" cy="10976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23974" y="50191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隱</a:t>
            </a:r>
            <a:r>
              <a:rPr lang="zh-TW" altLang="en-US" dirty="0"/>
              <a:t>藏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5442" r="48554" b="36906"/>
          <a:stretch/>
        </p:blipFill>
        <p:spPr>
          <a:xfrm>
            <a:off x="5308113" y="569921"/>
            <a:ext cx="2636347" cy="18463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-132" t="71815" r="57164" b="10522"/>
          <a:stretch/>
        </p:blipFill>
        <p:spPr>
          <a:xfrm>
            <a:off x="6203865" y="3472996"/>
            <a:ext cx="2693000" cy="5652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7096" y="24189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前向傳播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0507" y="6168829"/>
            <a:ext cx="7208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http://www.feiguyunai.com/index.php/2017/10/29/pythonai-nnbasee01/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r="61281" b="52742"/>
          <a:stretch/>
        </p:blipFill>
        <p:spPr>
          <a:xfrm>
            <a:off x="584824" y="1462113"/>
            <a:ext cx="2205424" cy="9677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26702" y="51309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輸出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4824" y="514098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輸入層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10507" y="2629650"/>
            <a:ext cx="6695037" cy="407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634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0506" y="18500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加法節點的反向傳播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4" y="900034"/>
            <a:ext cx="6375990" cy="2447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49426" y="2542458"/>
            <a:ext cx="3590171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class 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AddLayer</a:t>
            </a:r>
            <a:r>
              <a:rPr lang="en-US" altLang="zh-TW" sz="2400" dirty="0" smtClean="0"/>
              <a:t>:</a:t>
            </a:r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__</a:t>
            </a:r>
            <a:r>
              <a:rPr lang="en-US" altLang="zh-TW" sz="2400" dirty="0" err="1" smtClean="0"/>
              <a:t>init</a:t>
            </a:r>
            <a:r>
              <a:rPr lang="en-US" altLang="zh-TW" sz="2400" dirty="0" smtClean="0"/>
              <a:t>__(self):</a:t>
            </a:r>
          </a:p>
          <a:p>
            <a:r>
              <a:rPr lang="en-US" altLang="zh-TW" sz="2400" dirty="0" smtClean="0"/>
              <a:t>        pass</a:t>
            </a:r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</a:t>
            </a:r>
            <a:r>
              <a:rPr lang="en-US" altLang="zh-TW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self,x,y</a:t>
            </a:r>
            <a:r>
              <a:rPr lang="en-US" altLang="zh-TW" sz="2400" dirty="0" smtClean="0"/>
              <a:t>):</a:t>
            </a:r>
          </a:p>
          <a:p>
            <a:r>
              <a:rPr lang="en-US" altLang="zh-TW" sz="2400" dirty="0" smtClean="0"/>
              <a:t>        return </a:t>
            </a:r>
            <a:r>
              <a:rPr lang="en-US" altLang="zh-TW" sz="2400" dirty="0" err="1" smtClean="0"/>
              <a:t>x+y</a:t>
            </a:r>
            <a:endParaRPr lang="en-US" altLang="zh-TW" sz="2400" dirty="0" smtClean="0"/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backward(</a:t>
            </a:r>
            <a:r>
              <a:rPr lang="en-US" altLang="zh-TW" sz="2400" dirty="0" err="1" smtClean="0"/>
              <a:t>self,dout</a:t>
            </a:r>
            <a:r>
              <a:rPr lang="en-US" altLang="zh-TW" sz="2400" dirty="0" smtClean="0"/>
              <a:t>):</a:t>
            </a:r>
          </a:p>
          <a:p>
            <a:r>
              <a:rPr lang="en-US" altLang="zh-TW" sz="2400" dirty="0" smtClean="0"/>
              <a:t>        dx=</a:t>
            </a:r>
            <a:r>
              <a:rPr lang="en-US" altLang="zh-TW" sz="2400" dirty="0" err="1" smtClean="0"/>
              <a:t>dout</a:t>
            </a:r>
            <a:r>
              <a:rPr lang="en-US" altLang="zh-TW" sz="2400" dirty="0" smtClean="0"/>
              <a:t>*1</a:t>
            </a:r>
          </a:p>
          <a:p>
            <a:r>
              <a:rPr lang="en-US" altLang="zh-TW" sz="2400" dirty="0" smtClean="0"/>
              <a:t>        </a:t>
            </a:r>
            <a:r>
              <a:rPr lang="en-US" altLang="zh-TW" sz="2400" dirty="0" err="1" smtClean="0"/>
              <a:t>dy</a:t>
            </a:r>
            <a:r>
              <a:rPr lang="en-US" altLang="zh-TW" sz="2400" dirty="0" smtClean="0"/>
              <a:t>=</a:t>
            </a:r>
            <a:r>
              <a:rPr lang="en-US" altLang="zh-TW" sz="2400" dirty="0" err="1" smtClean="0"/>
              <a:t>dout</a:t>
            </a:r>
            <a:r>
              <a:rPr lang="en-US" altLang="zh-TW" sz="2400" dirty="0" smtClean="0"/>
              <a:t>*1</a:t>
            </a:r>
          </a:p>
          <a:p>
            <a:r>
              <a:rPr lang="en-US" altLang="zh-TW" sz="2400" dirty="0" smtClean="0"/>
              <a:t>        return </a:t>
            </a:r>
            <a:r>
              <a:rPr lang="en-US" altLang="zh-TW" sz="2400" dirty="0" err="1" smtClean="0"/>
              <a:t>dx,dy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465511" y="2244378"/>
                <a:ext cx="905633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dout</m:t>
                      </m:r>
                      <m:r>
                        <m:rPr>
                          <m:nor/>
                        </m:rPr>
                        <a:rPr lang="en-US" altLang="zh-TW" b="0" i="0" dirty="0" smtClean="0"/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1" y="2244378"/>
                <a:ext cx="905633" cy="524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/>
          <p:nvPr/>
        </p:nvCxnSpPr>
        <p:spPr>
          <a:xfrm>
            <a:off x="504981" y="1043406"/>
            <a:ext cx="3696316" cy="64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98062" y="4525397"/>
                <a:ext cx="501361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∗1=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" y="4525397"/>
                <a:ext cx="5013617" cy="7654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4246927" y="858740"/>
            <a:ext cx="9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2176403" y="3045971"/>
            <a:ext cx="2314832" cy="8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476438" y="2676639"/>
            <a:ext cx="111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backward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465511" y="1231597"/>
                <a:ext cx="1071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1" y="1231597"/>
                <a:ext cx="107170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545" r="-4545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427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9688" y="408941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乘法節點的反向傳播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95412"/>
            <a:ext cx="5399516" cy="2547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75753" y="960566"/>
            <a:ext cx="3162300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class </a:t>
            </a:r>
            <a:r>
              <a:rPr lang="en-US" altLang="zh-TW" sz="2000" dirty="0" err="1" smtClean="0"/>
              <a:t>MultiLayer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__</a:t>
            </a:r>
            <a:r>
              <a:rPr lang="en-US" altLang="zh-TW" sz="2000" dirty="0" err="1" smtClean="0"/>
              <a:t>init</a:t>
            </a:r>
            <a:r>
              <a:rPr lang="en-US" altLang="zh-TW" sz="2000" dirty="0" smtClean="0"/>
              <a:t>__(self):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self.x</a:t>
            </a:r>
            <a:r>
              <a:rPr lang="en-US" altLang="zh-TW" sz="2000" dirty="0" smtClean="0"/>
              <a:t>=None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self.y</a:t>
            </a:r>
            <a:r>
              <a:rPr lang="en-US" altLang="zh-TW" sz="2000" dirty="0" smtClean="0"/>
              <a:t>=None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forward(</a:t>
            </a:r>
            <a:r>
              <a:rPr lang="en-US" altLang="zh-TW" sz="2000" dirty="0" err="1" smtClean="0"/>
              <a:t>self,x,y</a:t>
            </a:r>
            <a:r>
              <a:rPr lang="en-US" altLang="zh-TW" sz="2000" dirty="0" smtClean="0"/>
              <a:t>):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self.x</a:t>
            </a:r>
            <a:r>
              <a:rPr lang="en-US" altLang="zh-TW" sz="2000" dirty="0" smtClean="0"/>
              <a:t>=x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self.y</a:t>
            </a:r>
            <a:r>
              <a:rPr lang="en-US" altLang="zh-TW" sz="2000" dirty="0" smtClean="0"/>
              <a:t>=y</a:t>
            </a:r>
          </a:p>
          <a:p>
            <a:r>
              <a:rPr lang="en-US" altLang="zh-TW" sz="2000" dirty="0" smtClean="0"/>
              <a:t>        return x*y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backward(</a:t>
            </a:r>
            <a:r>
              <a:rPr lang="en-US" altLang="zh-TW" sz="2000" dirty="0" err="1" smtClean="0"/>
              <a:t>self,dout</a:t>
            </a:r>
            <a:r>
              <a:rPr lang="en-US" altLang="zh-TW" sz="2000" dirty="0" smtClean="0"/>
              <a:t>):</a:t>
            </a:r>
          </a:p>
          <a:p>
            <a:r>
              <a:rPr lang="en-US" altLang="zh-TW" sz="2000" dirty="0" smtClean="0"/>
              <a:t>        dx=</a:t>
            </a:r>
            <a:r>
              <a:rPr lang="en-US" altLang="zh-TW" sz="2000" dirty="0" err="1" smtClean="0"/>
              <a:t>dout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self.y</a:t>
            </a:r>
            <a:endParaRPr lang="en-US" altLang="zh-TW" sz="2000" dirty="0" smtClean="0"/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dy</a:t>
            </a:r>
            <a:r>
              <a:rPr lang="en-US" altLang="zh-TW" sz="2000" dirty="0" smtClean="0"/>
              <a:t>=</a:t>
            </a:r>
            <a:r>
              <a:rPr lang="en-US" altLang="zh-TW" sz="2000" dirty="0" err="1" smtClean="0"/>
              <a:t>dout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self.x</a:t>
            </a:r>
            <a:endParaRPr lang="en-US" altLang="zh-TW" sz="2000" dirty="0" smtClean="0"/>
          </a:p>
          <a:p>
            <a:r>
              <a:rPr lang="en-US" altLang="zh-TW" sz="2000" dirty="0" smtClean="0"/>
              <a:t>        return </a:t>
            </a:r>
            <a:r>
              <a:rPr lang="en-US" altLang="zh-TW" sz="2000" dirty="0" err="1" smtClean="0"/>
              <a:t>dx,dy</a:t>
            </a:r>
            <a:endParaRPr lang="zh-TW" altLang="en-US" sz="2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43</a:t>
            </a:fld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818019" y="1549100"/>
            <a:ext cx="3696316" cy="64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259565" y="1803314"/>
                <a:ext cx="1010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565" y="1803314"/>
                <a:ext cx="101079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422" r="-4217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797020" y="993323"/>
            <a:ext cx="9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498462" y="2636281"/>
                <a:ext cx="905633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dout</m:t>
                      </m:r>
                      <m:r>
                        <m:rPr>
                          <m:nor/>
                        </m:rPr>
                        <a:rPr lang="en-US" altLang="zh-TW" b="0" i="0" dirty="0" smtClean="0"/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462" y="2636281"/>
                <a:ext cx="905633" cy="524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8062" y="4525397"/>
                <a:ext cx="501938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" y="4525397"/>
                <a:ext cx="5019387" cy="765402"/>
              </a:xfrm>
              <a:prstGeom prst="rect">
                <a:avLst/>
              </a:prstGeom>
              <a:blipFill rotWithShape="0"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35973" y="5476567"/>
                <a:ext cx="5296130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73" y="5476567"/>
                <a:ext cx="5296130" cy="7946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 flipV="1">
            <a:off x="2639604" y="3530419"/>
            <a:ext cx="2314832" cy="8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939639" y="3161087"/>
            <a:ext cx="111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backward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3613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7780" y="17120"/>
            <a:ext cx="823975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endParaRPr lang="en-US" altLang="zh-TW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4400" dirty="0" smtClean="0"/>
              <a:t>Cs231n</a:t>
            </a:r>
            <a:r>
              <a:rPr lang="zh-TW" altLang="en-US" sz="4400" dirty="0" smtClean="0"/>
              <a:t>課程</a:t>
            </a:r>
            <a:r>
              <a:rPr lang="en-US" altLang="zh-TW" sz="4400" dirty="0" smtClean="0"/>
              <a:t>(2015-2019)</a:t>
            </a:r>
            <a:endParaRPr lang="zh-TW" altLang="en-US" sz="4400" dirty="0" smtClean="0"/>
          </a:p>
        </p:txBody>
      </p:sp>
      <p:sp>
        <p:nvSpPr>
          <p:cNvPr id="7" name="矩形 6"/>
          <p:cNvSpPr/>
          <p:nvPr/>
        </p:nvSpPr>
        <p:spPr>
          <a:xfrm>
            <a:off x="171921" y="1348429"/>
            <a:ext cx="4988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Lecture 4 | Introduction to Neural Networks</a:t>
            </a:r>
          </a:p>
          <a:p>
            <a:r>
              <a:rPr lang="en-US" altLang="zh-TW" dirty="0" smtClean="0"/>
              <a:t>https://www.youtube.com/watch?v=d14TUNcbn1k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1921" y="1984513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http://cs231n.stanford.edu/slides/2017/cs231n_2017_lecture4.pdf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469" t="15365" r="23964" b="15766"/>
          <a:stretch/>
        </p:blipFill>
        <p:spPr>
          <a:xfrm>
            <a:off x="880933" y="2346026"/>
            <a:ext cx="6780255" cy="45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6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757" t="18249" r="50630" b="35305"/>
          <a:stretch/>
        </p:blipFill>
        <p:spPr>
          <a:xfrm>
            <a:off x="219384" y="1515763"/>
            <a:ext cx="7766118" cy="47614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6519" y="107262"/>
            <a:ext cx="8254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https://www.youtube.com/watch?v=ibJpTrp5mcE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99534" y="679962"/>
            <a:ext cx="7129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http://speech.ee.ntu.edu.tw/~tlkagk/courses/ML_2016/Lecture/BP.pdf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0815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03835" y="1885952"/>
            <a:ext cx="7229287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endParaRPr lang="en-US" altLang="zh-TW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梯度下降法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171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127001"/>
            <a:ext cx="7886700" cy="920749"/>
          </a:xfrm>
        </p:spPr>
        <p:txBody>
          <a:bodyPr/>
          <a:lstStyle/>
          <a:p>
            <a:r>
              <a:rPr lang="zh-TW" altLang="en-US" dirty="0" smtClean="0"/>
              <a:t>颱風快來了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如何快速下山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36" y="1793954"/>
            <a:ext cx="7562427" cy="42040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2400" y="1066285"/>
            <a:ext cx="813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en-US" altLang="zh-TW" dirty="0" smtClean="0"/>
              <a:t>:http://cs231n.stanford.edu/slides/2017/cs231n_2017_lecture3.pdf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579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3" y="1706892"/>
            <a:ext cx="7700271" cy="4378184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" y="127001"/>
            <a:ext cx="7886700" cy="920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颱風快來了</a:t>
            </a:r>
            <a:r>
              <a:rPr lang="en-US" altLang="zh-TW" smtClean="0"/>
              <a:t>,</a:t>
            </a:r>
            <a:r>
              <a:rPr lang="zh-TW" altLang="en-US" smtClean="0"/>
              <a:t>如何快速下山</a:t>
            </a:r>
            <a:r>
              <a:rPr lang="en-US" altLang="zh-TW" smtClean="0"/>
              <a:t>?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2400" y="1066285"/>
            <a:ext cx="813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en-US" altLang="zh-TW" dirty="0" smtClean="0"/>
              <a:t>:http://cs231n.stanford.edu/slides/2017/cs231n_2017_lecture3.pdf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6739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7" y="3418574"/>
            <a:ext cx="3494774" cy="33520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90348" y="5059966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0.1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1742" y="332945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10" idx="1"/>
          </p:cNvCxnSpPr>
          <p:nvPr/>
        </p:nvCxnSpPr>
        <p:spPr>
          <a:xfrm flipH="1">
            <a:off x="4077730" y="3514124"/>
            <a:ext cx="1184012" cy="728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4044780" y="3514124"/>
            <a:ext cx="12356" cy="29378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3674075" y="6627247"/>
            <a:ext cx="476677" cy="11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2" y="2370670"/>
            <a:ext cx="7645697" cy="7699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521724" y="739913"/>
            <a:ext cx="7112012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亂數選擇起始值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透過不斷更新參數       使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會達到最小值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951928" y="4475671"/>
                <a:ext cx="2881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altLang="zh-TW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928" y="4475671"/>
                <a:ext cx="288143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960" t="-28261" r="-190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0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激活函數</a:t>
            </a:r>
            <a:r>
              <a:rPr lang="en-US" altLang="zh-TW" dirty="0"/>
              <a:t>:Activation function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Sigmoid function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7"/>
          <a:stretch/>
        </p:blipFill>
        <p:spPr>
          <a:xfrm>
            <a:off x="628650" y="1823980"/>
            <a:ext cx="7944293" cy="38189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9664" y="6005554"/>
            <a:ext cx="4864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https://en.wikipedia.org/wiki/Sigmoid_function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455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7" y="3418574"/>
            <a:ext cx="3494774" cy="33520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90348" y="5059966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0.1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1742" y="332945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10" idx="1"/>
          </p:cNvCxnSpPr>
          <p:nvPr/>
        </p:nvCxnSpPr>
        <p:spPr>
          <a:xfrm flipH="1">
            <a:off x="4077730" y="3514124"/>
            <a:ext cx="1184012" cy="728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152847" y="3794340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847" y="3794340"/>
                <a:ext cx="2829698" cy="553998"/>
              </a:xfrm>
              <a:prstGeom prst="rect">
                <a:avLst/>
              </a:prstGeom>
              <a:blipFill rotWithShape="0">
                <a:blip r:embed="rId6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981651" y="4242487"/>
                <a:ext cx="2872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1∗(2∗3−2)</m:t>
                    </m:r>
                  </m:oMath>
                </a14:m>
                <a:r>
                  <a:rPr lang="en-US" altLang="zh-TW" dirty="0" smtClean="0"/>
                  <a:t>= 2.6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51" y="4242487"/>
                <a:ext cx="2872902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r="-84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/>
          <p:nvPr/>
        </p:nvCxnSpPr>
        <p:spPr>
          <a:xfrm flipH="1">
            <a:off x="4044780" y="3514124"/>
            <a:ext cx="12356" cy="29378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789405" y="4348338"/>
            <a:ext cx="4158" cy="203598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3674075" y="6627247"/>
            <a:ext cx="476677" cy="11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3543" y="2649311"/>
            <a:ext cx="5651010" cy="56907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521724" y="739913"/>
            <a:ext cx="7112012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亂數選擇起始值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透過不斷更新參數       使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會達到最小值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712132" y="2288470"/>
                <a:ext cx="2881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altLang="zh-TW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132" y="2288470"/>
                <a:ext cx="288143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960" t="-28261" r="-1691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6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2513630"/>
            <a:ext cx="3882959" cy="37923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868" y="205946"/>
            <a:ext cx="42851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太大的學習率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4886" y="1795850"/>
                <a:ext cx="5206314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新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6" y="1795850"/>
                <a:ext cx="5206314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 flipH="1">
            <a:off x="4821015" y="2990335"/>
            <a:ext cx="1059081" cy="4695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17332" y="2621003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350555" y="3182893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555" y="3182893"/>
                <a:ext cx="2829698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292775" y="3522411"/>
                <a:ext cx="2592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=3−1∗(2∗3−2)</m:t>
                    </m:r>
                  </m:oMath>
                </a14:m>
                <a:r>
                  <a:rPr lang="en-US" altLang="zh-TW" dirty="0" smtClean="0"/>
                  <a:t>= -1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75" y="3522411"/>
                <a:ext cx="259237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93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35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13" y="2422900"/>
            <a:ext cx="3882959" cy="37923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868" y="205946"/>
            <a:ext cx="42851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太大的學習率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35868" y="1585015"/>
                <a:ext cx="5206314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新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68" y="1585015"/>
                <a:ext cx="5206314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>
            <a:off x="2850292" y="3146854"/>
            <a:ext cx="1005864" cy="1735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724611" y="3135755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 smtClean="0"/>
              <a:t>x = -1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4886" y="3580414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6" y="3580414"/>
                <a:ext cx="2829698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42157" y="4025073"/>
                <a:ext cx="30604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−1∗(2∗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(−1)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altLang="zh-TW" dirty="0" smtClean="0"/>
                  <a:t>= 3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57" y="4025073"/>
                <a:ext cx="3060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59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2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7" y="1762346"/>
            <a:ext cx="8188411" cy="39788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34194" y="5921631"/>
            <a:ext cx="6248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新的參數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舊的參數 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學習率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44027" y="1058717"/>
            <a:ext cx="7012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825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933450"/>
            <a:ext cx="7189291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04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64" y="1279776"/>
            <a:ext cx="7142206" cy="52519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3675" y="133570"/>
            <a:ext cx="8110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資料來源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http://speech.ee.ntu.edu.tw/~tlkagk/courses/ML_2016/Lecture/Gradient%20Descent%20(v2).pdf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323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84" y="733194"/>
            <a:ext cx="7145131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7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80035" y="1027907"/>
            <a:ext cx="7229287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endParaRPr lang="en-US" altLang="zh-TW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梯度下降法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簡單回歸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</a:t>
            </a:r>
            <a:endParaRPr lang="zh-TW" altLang="en-US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762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54524" y="3898509"/>
                <a:ext cx="2371547" cy="713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4400" dirty="0" smtClean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4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44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zh-TW" altLang="en-US" sz="4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24" y="3898509"/>
                <a:ext cx="2371547" cy="713850"/>
              </a:xfrm>
              <a:prstGeom prst="rect">
                <a:avLst/>
              </a:prstGeom>
              <a:blipFill rotWithShape="0">
                <a:blip r:embed="rId2"/>
                <a:stretch>
                  <a:fillRect t="-17949" b="-470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c/cc/Linear_least_squares.svg/220px-Linear_least_squar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44" y="2058772"/>
            <a:ext cx="3448050" cy="41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54524" y="1058221"/>
                <a:ext cx="652813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4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4400" dirty="0" smtClean="0"/>
                  <a:t>+</a:t>
                </a:r>
                <a14:m>
                  <m:oMath xmlns:m="http://schemas.openxmlformats.org/officeDocument/2006/math">
                    <m:r>
                      <a:rPr lang="zh-TW" altLang="en-US" sz="44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4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44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TW" sz="4400" i="1" dirty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zh-TW" altLang="en-US" sz="4400" dirty="0" smtClean="0"/>
                  <a:t>微小的亂數</a:t>
                </a:r>
                <a:r>
                  <a:rPr lang="en-US" altLang="zh-TW" sz="4400" dirty="0" smtClean="0"/>
                  <a:t>)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24" y="1058221"/>
                <a:ext cx="6528134" cy="677108"/>
              </a:xfrm>
              <a:prstGeom prst="rect">
                <a:avLst/>
              </a:prstGeom>
              <a:blipFill rotWithShape="0">
                <a:blip r:embed="rId4"/>
                <a:stretch>
                  <a:fillRect t="-27027" r="-4482" b="-48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66262" y="344070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現實中的數據資料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1351005" y="1735329"/>
            <a:ext cx="8239" cy="22270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15240" y="309202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簡單回歸分析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654524" y="469468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我們要分析得到的模型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0846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7731"/>
          <a:stretch/>
        </p:blipFill>
        <p:spPr>
          <a:xfrm>
            <a:off x="385661" y="767725"/>
            <a:ext cx="8159075" cy="5837863"/>
          </a:xfrm>
          <a:prstGeom prst="rect">
            <a:avLst/>
          </a:prstGeom>
        </p:spPr>
      </p:pic>
      <p:pic>
        <p:nvPicPr>
          <p:cNvPr id="7170" name="Picture 2" descr="https://upload.wikimedia.org/wikipedia/commons/thumb/c/cc/Linear_least_squares.svg/220px-Linear_least_squar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2116437"/>
            <a:ext cx="3448050" cy="41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93858" y="134035"/>
            <a:ext cx="834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https://en.wikipedia.org/wiki/Linear_regression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8154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9753" y="282747"/>
            <a:ext cx="7886700" cy="541036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各種激</a:t>
            </a:r>
            <a:r>
              <a:rPr lang="zh-TW" altLang="en-US" dirty="0"/>
              <a:t>活函數</a:t>
            </a:r>
            <a:r>
              <a:rPr lang="en-US" altLang="zh-TW" dirty="0"/>
              <a:t>:Activation </a:t>
            </a:r>
            <a:r>
              <a:rPr lang="en-US" altLang="zh-TW" dirty="0" smtClean="0"/>
              <a:t>function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4" y="2844252"/>
            <a:ext cx="8006791" cy="35485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459" y="852460"/>
            <a:ext cx="2414681" cy="18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6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57174" y="347960"/>
            <a:ext cx="8505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https://github.com/zotroneneis/machine_learning_basics/blob/master/linear_regression.ipynb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" y="1060966"/>
            <a:ext cx="7805739" cy="51415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7813" t="48462" r="51771" b="28076"/>
          <a:stretch/>
        </p:blipFill>
        <p:spPr>
          <a:xfrm>
            <a:off x="2967578" y="4209570"/>
            <a:ext cx="5138197" cy="21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07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913613" y="3005437"/>
            <a:ext cx="74552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AI4high/ML_</a:t>
            </a:r>
            <a:r>
              <a:rPr lang="zh-TW" altLang="en-US" sz="3600" dirty="0"/>
              <a:t>手把手學線性回歸</a:t>
            </a:r>
            <a:r>
              <a:rPr lang="en-US" altLang="zh-TW" sz="3600" dirty="0"/>
              <a:t>.</a:t>
            </a:r>
            <a:r>
              <a:rPr lang="en-US" altLang="zh-TW" sz="3600" dirty="0" err="1"/>
              <a:t>ipynb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7151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Neural Network</a:t>
            </a:r>
            <a:endParaRPr lang="en-US" altLang="zh-TW" sz="7200" dirty="0"/>
          </a:p>
          <a:p>
            <a:pPr algn="ctr"/>
            <a:r>
              <a:rPr lang="en-US" altLang="zh-TW" sz="2800" dirty="0" smtClean="0"/>
              <a:t>Learning</a:t>
            </a:r>
          </a:p>
          <a:p>
            <a:pPr algn="ctr"/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BGD</a:t>
            </a:r>
            <a:r>
              <a:rPr lang="zh-TW" alt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SGD</a:t>
            </a:r>
            <a:r>
              <a:rPr lang="zh-TW" alt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MBGD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641884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6260" y="1754573"/>
            <a:ext cx="7012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向下箭號 2"/>
          <p:cNvSpPr/>
          <p:nvPr/>
        </p:nvSpPr>
        <p:spPr>
          <a:xfrm>
            <a:off x="3457636" y="2513828"/>
            <a:ext cx="2034746" cy="83202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900490" y="3629881"/>
            <a:ext cx="583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解決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的演算法或方法 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110164" y="4190911"/>
            <a:ext cx="265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稱之為 </a:t>
            </a:r>
            <a:r>
              <a:rPr lang="en-US" altLang="zh-TW" dirty="0" smtClean="0"/>
              <a:t>optimizer(</a:t>
            </a:r>
            <a:r>
              <a:rPr lang="zh-TW" altLang="en-US" dirty="0" smtClean="0"/>
              <a:t>優化</a:t>
            </a:r>
            <a:r>
              <a:rPr lang="zh-TW" altLang="en-US" dirty="0"/>
              <a:t>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638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5275" y="857250"/>
            <a:ext cx="7886700" cy="804864"/>
          </a:xfrm>
        </p:spPr>
        <p:txBody>
          <a:bodyPr>
            <a:normAutofit fontScale="90000"/>
          </a:bodyPr>
          <a:lstStyle/>
          <a:p>
            <a:r>
              <a:rPr lang="fr-FR" altLang="zh-TW" dirty="0" smtClean="0"/>
              <a:t>ML </a:t>
            </a:r>
            <a:r>
              <a:rPr lang="fr-FR" altLang="zh-TW" dirty="0"/>
              <a:t>Lecture 3-1: Gradient Descent</a:t>
            </a:r>
            <a:br>
              <a:rPr lang="fr-FR" altLang="zh-TW" dirty="0"/>
            </a:br>
            <a:r>
              <a:rPr lang="fr-FR" altLang="zh-TW" sz="3100" dirty="0"/>
              <a:t>https://www.youtube.com/watch?v=yKKNr-QKz2Q</a:t>
            </a:r>
            <a:endParaRPr lang="zh-TW" altLang="en-US" sz="3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9018" y="2394035"/>
            <a:ext cx="5983759" cy="20708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Gradient </a:t>
            </a:r>
            <a:r>
              <a:rPr lang="en-US" altLang="zh-TW" dirty="0"/>
              <a:t>Descent (</a:t>
            </a:r>
            <a:r>
              <a:rPr lang="en-US" altLang="zh-TW" dirty="0" smtClean="0"/>
              <a:t>GD)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</a:t>
            </a:r>
            <a:r>
              <a:rPr lang="en-US" altLang="zh-TW" b="1" dirty="0"/>
              <a:t> Gradient </a:t>
            </a:r>
            <a:r>
              <a:rPr lang="en-US" altLang="zh-TW" b="1" dirty="0" smtClean="0"/>
              <a:t>Descent(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TW" b="1" dirty="0" smtClean="0"/>
              <a:t>GD)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Mini-Batch</a:t>
            </a:r>
            <a:r>
              <a:rPr lang="en-US" altLang="zh-TW" b="1" dirty="0"/>
              <a:t> Gradient Descent (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</a:t>
            </a:r>
            <a:r>
              <a:rPr lang="en-US" altLang="zh-TW" b="1" dirty="0"/>
              <a:t>GD</a:t>
            </a:r>
            <a:r>
              <a:rPr lang="en-US" altLang="zh-TW" b="1" dirty="0" smtClean="0"/>
              <a:t>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Stochastic </a:t>
            </a:r>
            <a:r>
              <a:rPr lang="en-US" altLang="zh-TW" b="1" dirty="0"/>
              <a:t>Gradient Descent (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b="1" dirty="0"/>
              <a:t>GD)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81049" y="5515660"/>
            <a:ext cx="6200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https://blog.csdn.net/u014595019/article/details/52989301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68196" y="2528201"/>
            <a:ext cx="2044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訓練集的所有內容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6323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7" y="1131041"/>
            <a:ext cx="8130746" cy="55513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3675" y="133570"/>
            <a:ext cx="76982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資料來源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http://speech.ee.ntu.edu.tw/~tlkagk/courses/ML_2016/Lecture/Gradient%20Descent%20(v2).pdf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342768" y="1952368"/>
            <a:ext cx="518984" cy="11038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1602260" y="3056239"/>
            <a:ext cx="160637" cy="260315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285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58864" y="1778496"/>
            <a:ext cx="421911" cy="671513"/>
            <a:chOff x="510563" y="3417283"/>
            <a:chExt cx="421911" cy="671513"/>
          </a:xfrm>
        </p:grpSpPr>
        <p:sp>
          <p:nvSpPr>
            <p:cNvPr id="5" name="矩形 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2058789" y="178106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 rot="5400000">
            <a:off x="2281307" y="332380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627406" y="211425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027655" y="210904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26170" y="1778496"/>
            <a:ext cx="428323" cy="671513"/>
            <a:chOff x="507357" y="3417283"/>
            <a:chExt cx="428323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4444214" y="1778496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462" t="-1639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-右雙向箭號 38"/>
          <p:cNvSpPr/>
          <p:nvPr/>
        </p:nvSpPr>
        <p:spPr>
          <a:xfrm>
            <a:off x="3785800" y="207047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077" t="-1667" r="-769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1209850" y="2586461"/>
            <a:ext cx="526106" cy="671513"/>
            <a:chOff x="458466" y="3417283"/>
            <a:chExt cx="526106" cy="671513"/>
          </a:xfrm>
        </p:grpSpPr>
        <p:sp>
          <p:nvSpPr>
            <p:cNvPr id="48" name="矩形 47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0" name="矩形 49"/>
          <p:cNvSpPr/>
          <p:nvPr/>
        </p:nvSpPr>
        <p:spPr>
          <a:xfrm>
            <a:off x="2061873" y="258063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1627529" y="292221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3027778" y="291700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/>
          <p:cNvGrpSpPr/>
          <p:nvPr/>
        </p:nvGrpSpPr>
        <p:grpSpPr>
          <a:xfrm>
            <a:off x="3377157" y="2586461"/>
            <a:ext cx="532518" cy="671513"/>
            <a:chOff x="455261" y="3417283"/>
            <a:chExt cx="532518" cy="671513"/>
          </a:xfrm>
        </p:grpSpPr>
        <p:sp>
          <p:nvSpPr>
            <p:cNvPr id="54" name="矩形 53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6" name="矩形 55"/>
          <p:cNvSpPr/>
          <p:nvPr/>
        </p:nvSpPr>
        <p:spPr>
          <a:xfrm>
            <a:off x="4447297" y="2586461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t="-18333" r="-3372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左-右雙向箭號 57"/>
          <p:cNvSpPr/>
          <p:nvPr/>
        </p:nvSpPr>
        <p:spPr>
          <a:xfrm>
            <a:off x="3783522" y="285203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540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圖片 5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53541" y="1961431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" name="圖片 60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1991" y="4331374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2" name="圖片 6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4563" y="2718563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3" name="圖片 6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78436" y="5322008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5" name="群組 64"/>
          <p:cNvGrpSpPr/>
          <p:nvPr/>
        </p:nvGrpSpPr>
        <p:grpSpPr>
          <a:xfrm>
            <a:off x="1244871" y="4218355"/>
            <a:ext cx="421910" cy="671513"/>
            <a:chOff x="510564" y="3417283"/>
            <a:chExt cx="421910" cy="671513"/>
          </a:xfrm>
        </p:grpSpPr>
        <p:sp>
          <p:nvSpPr>
            <p:cNvPr id="66" name="矩形 6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68" name="矩形 67"/>
          <p:cNvSpPr/>
          <p:nvPr/>
        </p:nvSpPr>
        <p:spPr>
          <a:xfrm>
            <a:off x="2044795" y="422092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2266552" y="590866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1613412" y="455411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3013661" y="4548903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3412177" y="4218355"/>
            <a:ext cx="428322" cy="671513"/>
            <a:chOff x="507358" y="3417283"/>
            <a:chExt cx="428322" cy="671513"/>
          </a:xfrm>
        </p:grpSpPr>
        <p:sp>
          <p:nvSpPr>
            <p:cNvPr id="73" name="矩形 72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507358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4430220" y="4218355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462" t="-16393" r="-4923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左-右雙向箭號 76"/>
          <p:cNvSpPr/>
          <p:nvPr/>
        </p:nvSpPr>
        <p:spPr>
          <a:xfrm>
            <a:off x="3771806" y="45103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3077" r="-9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群組 78"/>
          <p:cNvGrpSpPr/>
          <p:nvPr/>
        </p:nvGrpSpPr>
        <p:grpSpPr>
          <a:xfrm>
            <a:off x="1210370" y="5171460"/>
            <a:ext cx="526106" cy="671513"/>
            <a:chOff x="458466" y="3417283"/>
            <a:chExt cx="526106" cy="671513"/>
          </a:xfrm>
        </p:grpSpPr>
        <p:sp>
          <p:nvSpPr>
            <p:cNvPr id="80" name="矩形 79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2" name="矩形 81"/>
          <p:cNvSpPr/>
          <p:nvPr/>
        </p:nvSpPr>
        <p:spPr>
          <a:xfrm>
            <a:off x="2062393" y="516563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83" name="直線單箭頭接點 82"/>
          <p:cNvCxnSpPr/>
          <p:nvPr/>
        </p:nvCxnSpPr>
        <p:spPr>
          <a:xfrm flipV="1">
            <a:off x="1628049" y="5507215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028298" y="5502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3377677" y="5171460"/>
            <a:ext cx="532518" cy="671513"/>
            <a:chOff x="455261" y="3417283"/>
            <a:chExt cx="532518" cy="671513"/>
          </a:xfrm>
        </p:grpSpPr>
        <p:sp>
          <p:nvSpPr>
            <p:cNvPr id="86" name="矩形 8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8" name="矩形 87"/>
          <p:cNvSpPr/>
          <p:nvPr/>
        </p:nvSpPr>
        <p:spPr>
          <a:xfrm>
            <a:off x="4447817" y="5171460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4118" t="-18333" r="-3529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左-右雙向箭號 89"/>
          <p:cNvSpPr/>
          <p:nvPr/>
        </p:nvSpPr>
        <p:spPr>
          <a:xfrm>
            <a:off x="3784042" y="54370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6438" r="-547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文字方塊 93"/>
          <p:cNvSpPr txBox="1"/>
          <p:nvPr/>
        </p:nvSpPr>
        <p:spPr>
          <a:xfrm>
            <a:off x="5201054" y="1759132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1</a:t>
            </a:r>
            <a:r>
              <a:rPr lang="en-US" altLang="zh-TW" sz="2400" baseline="30000" dirty="0"/>
              <a:t>st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179448" y="904753"/>
            <a:ext cx="343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Randomly initialize network parameters</a:t>
            </a:r>
            <a:endParaRPr lang="zh-TW" altLang="en-US" sz="2400" baseline="30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214990" y="3136165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107" name="文字方塊 106"/>
          <p:cNvSpPr txBox="1"/>
          <p:nvPr/>
        </p:nvSpPr>
        <p:spPr>
          <a:xfrm rot="16200000">
            <a:off x="-479666" y="2468681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16200000">
            <a:off x="-488377" y="4939476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48662" y="1634942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48662" y="4132044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403" t="-1639" r="-524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038" t="-1639" r="-506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726242" y="2614145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5726242" y="3950553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228849" y="4734287"/>
            <a:ext cx="353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Until all mini-batches have been picked</a:t>
            </a:r>
            <a:endParaRPr lang="zh-TW" altLang="en-US" sz="2400" baseline="30000" dirty="0"/>
          </a:p>
        </p:txBody>
      </p:sp>
      <p:sp>
        <p:nvSpPr>
          <p:cNvPr id="96" name="文字方塊 95"/>
          <p:cNvSpPr txBox="1"/>
          <p:nvPr/>
        </p:nvSpPr>
        <p:spPr>
          <a:xfrm rot="5400000">
            <a:off x="6523363" y="4589259"/>
            <a:ext cx="7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baseline="30000" dirty="0"/>
          </a:p>
        </p:txBody>
      </p:sp>
      <p:sp>
        <p:nvSpPr>
          <p:cNvPr id="98" name="矩形 97"/>
          <p:cNvSpPr/>
          <p:nvPr/>
        </p:nvSpPr>
        <p:spPr>
          <a:xfrm>
            <a:off x="5849733" y="5596570"/>
            <a:ext cx="2209169" cy="44716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one epoch</a:t>
            </a:r>
            <a:endParaRPr lang="zh-TW" altLang="en-US" sz="2400" dirty="0"/>
          </a:p>
        </p:txBody>
      </p:sp>
      <p:sp>
        <p:nvSpPr>
          <p:cNvPr id="99" name="矩形 98"/>
          <p:cNvSpPr/>
          <p:nvPr/>
        </p:nvSpPr>
        <p:spPr>
          <a:xfrm>
            <a:off x="5201053" y="1796342"/>
            <a:ext cx="3820463" cy="37280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5236213" y="6141503"/>
            <a:ext cx="3436207" cy="51835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Repeat the above process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412177" y="156580"/>
            <a:ext cx="555948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We do not really minimize total loss!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9434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7" grpId="0"/>
      <p:bldP spid="107" grpId="0"/>
      <p:bldP spid="108" grpId="0"/>
      <p:bldP spid="109" grpId="0" animBg="1"/>
      <p:bldP spid="110" grpId="0" animBg="1"/>
      <p:bldP spid="112" grpId="0"/>
      <p:bldP spid="113" grpId="0"/>
      <p:bldP spid="7" grpId="0"/>
      <p:bldP spid="92" grpId="0"/>
      <p:bldP spid="93" grpId="0"/>
      <p:bldP spid="96" grpId="0"/>
      <p:bldP spid="98" grpId="0" animBg="1"/>
      <p:bldP spid="99" grpId="0" animBg="1"/>
      <p:bldP spid="100" grpId="0" animBg="1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6" y="1507902"/>
            <a:ext cx="8771898" cy="441579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151086" y="2470838"/>
            <a:ext cx="4789170" cy="2364808"/>
            <a:chOff x="186028" y="1634942"/>
            <a:chExt cx="4789170" cy="2364808"/>
          </a:xfrm>
        </p:grpSpPr>
        <p:grpSp>
          <p:nvGrpSpPr>
            <p:cNvPr id="5" name="群組 4"/>
            <p:cNvGrpSpPr/>
            <p:nvPr/>
          </p:nvGrpSpPr>
          <p:grpSpPr>
            <a:xfrm>
              <a:off x="1258864" y="1778496"/>
              <a:ext cx="421911" cy="671513"/>
              <a:chOff x="510563" y="3417283"/>
              <a:chExt cx="421911" cy="67151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10563" y="3522206"/>
                <a:ext cx="4219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2058789" y="178106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sp>
          <p:nvSpPr>
            <p:cNvPr id="9" name="文字方塊 8"/>
            <p:cNvSpPr txBox="1"/>
            <p:nvPr/>
          </p:nvSpPr>
          <p:spPr>
            <a:xfrm rot="5400000">
              <a:off x="2281307" y="3323803"/>
              <a:ext cx="828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1627406" y="2114251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027655" y="2109044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3426170" y="1778496"/>
              <a:ext cx="428323" cy="671513"/>
              <a:chOff x="507357" y="3417283"/>
              <a:chExt cx="428323" cy="6715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07357" y="3522206"/>
                <a:ext cx="4283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44214" y="1778496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8750" t="-16393" r="-48438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左-右雙向箭號 16"/>
            <p:cNvSpPr/>
            <p:nvPr/>
          </p:nvSpPr>
          <p:spPr>
            <a:xfrm>
              <a:off x="3785800" y="207047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3529" t="-1667" r="-9804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群組 18"/>
            <p:cNvGrpSpPr/>
            <p:nvPr/>
          </p:nvGrpSpPr>
          <p:grpSpPr>
            <a:xfrm>
              <a:off x="1209850" y="2586461"/>
              <a:ext cx="526106" cy="671513"/>
              <a:chOff x="458466" y="3417283"/>
              <a:chExt cx="526106" cy="6715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8466" y="3522206"/>
                <a:ext cx="526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2061873" y="258063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23" name="直線單箭頭接點 22"/>
            <p:cNvCxnSpPr/>
            <p:nvPr/>
          </p:nvCxnSpPr>
          <p:spPr>
            <a:xfrm flipV="1">
              <a:off x="1627529" y="2922216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V="1">
              <a:off x="3027778" y="2917009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377157" y="2586461"/>
              <a:ext cx="532518" cy="671513"/>
              <a:chOff x="455261" y="3417283"/>
              <a:chExt cx="532518" cy="67151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55261" y="3522206"/>
                <a:ext cx="5325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447297" y="2586461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953" t="-18033" r="-33721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-右雙向箭號 29"/>
            <p:cNvSpPr/>
            <p:nvPr/>
          </p:nvSpPr>
          <p:spPr>
            <a:xfrm>
              <a:off x="3783522" y="285203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216" r="-540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圖片 31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541" y="1961431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3" name="圖片 32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563" y="2718563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4" name="文字方塊 33"/>
            <p:cNvSpPr txBox="1"/>
            <p:nvPr/>
          </p:nvSpPr>
          <p:spPr>
            <a:xfrm rot="16200000">
              <a:off x="-422074" y="2569533"/>
              <a:ext cx="1677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Mini-batch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48662" y="1634942"/>
              <a:ext cx="4279192" cy="2310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5036779" y="2470838"/>
            <a:ext cx="4032887" cy="4199709"/>
            <a:chOff x="5201053" y="1759132"/>
            <a:chExt cx="4032887" cy="4199709"/>
          </a:xfrm>
        </p:grpSpPr>
        <p:sp>
          <p:nvSpPr>
            <p:cNvPr id="37" name="文字方塊 36"/>
            <p:cNvSpPr txBox="1"/>
            <p:nvPr/>
          </p:nvSpPr>
          <p:spPr>
            <a:xfrm>
              <a:off x="5201054" y="1759132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1</a:t>
              </a:r>
              <a:r>
                <a:rPr lang="en-US" altLang="zh-TW" sz="2400" baseline="30000" dirty="0"/>
                <a:t>st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214990" y="3136165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2</a:t>
              </a:r>
              <a:r>
                <a:rPr lang="en-US" altLang="zh-TW" sz="2400" baseline="30000" dirty="0"/>
                <a:t>nd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03" t="-1639" r="-524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038" t="-1667" r="-506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字方塊 40"/>
            <p:cNvSpPr txBox="1"/>
            <p:nvPr/>
          </p:nvSpPr>
          <p:spPr>
            <a:xfrm>
              <a:off x="5726242" y="2614145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26242" y="3950553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228849" y="4734287"/>
              <a:ext cx="3537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Until all mini-batches have been picked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 rot="5400000">
              <a:off x="6523363" y="4589259"/>
              <a:ext cx="75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</a:t>
              </a:r>
              <a:endParaRPr lang="zh-TW" altLang="en-US" sz="2400" baseline="300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025149" y="5511680"/>
              <a:ext cx="2209169" cy="4471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one epoch</a:t>
              </a:r>
              <a:endParaRPr lang="zh-TW" altLang="en-US" sz="24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201053" y="1796342"/>
              <a:ext cx="3820463" cy="3728024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9" name="直線接點 48"/>
          <p:cNvCxnSpPr/>
          <p:nvPr/>
        </p:nvCxnSpPr>
        <p:spPr>
          <a:xfrm>
            <a:off x="4606965" y="1851025"/>
            <a:ext cx="22262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7072631" y="1851025"/>
            <a:ext cx="178461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342215" y="1858521"/>
            <a:ext cx="2348841" cy="5883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6833213" y="1883446"/>
            <a:ext cx="1204203" cy="651284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49131" y="4801685"/>
            <a:ext cx="439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100 examples in a mini-batch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379105" y="5827346"/>
            <a:ext cx="27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Repeat 20 times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74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51322" y="2566422"/>
            <a:ext cx="573426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6103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875" y="20243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Hard </a:t>
            </a:r>
            <a:r>
              <a:rPr lang="en-US" altLang="zh-TW" sz="2400" dirty="0"/>
              <a:t>to find 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optimal </a:t>
            </a:r>
            <a:r>
              <a:rPr lang="en-US" altLang="zh-TW" sz="2400" dirty="0"/>
              <a:t>network parameters</a:t>
            </a:r>
            <a:endParaRPr lang="zh-TW" altLang="en-US" sz="2400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0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39435" y="3013501"/>
            <a:ext cx="71256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類神經網路起手式</a:t>
            </a:r>
            <a:r>
              <a:rPr lang="en-US" altLang="zh-TW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感知器</a:t>
            </a:r>
            <a:endParaRPr lang="en-US" altLang="zh-TW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使用感知機實作邏輯閘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5824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/>
              <a:t>物</a:t>
            </a:r>
            <a:r>
              <a:rPr lang="zh-TW" altLang="en-US" dirty="0" smtClean="0"/>
              <a:t>理學告訴你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896815" y="25191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36685" y="1896208"/>
                  <a:pt x="1019908" y="2356339"/>
                </a:cubicBezTo>
                <a:cubicBezTo>
                  <a:pt x="1603131" y="2816470"/>
                  <a:pt x="2872154" y="2631831"/>
                  <a:pt x="3499339" y="2760785"/>
                </a:cubicBezTo>
                <a:cubicBezTo>
                  <a:pt x="4126524" y="2889739"/>
                  <a:pt x="4396154" y="3156439"/>
                  <a:pt x="4783016" y="3130062"/>
                </a:cubicBezTo>
                <a:cubicBezTo>
                  <a:pt x="5169878" y="3103685"/>
                  <a:pt x="5506916" y="2725615"/>
                  <a:pt x="5820508" y="2602523"/>
                </a:cubicBezTo>
                <a:cubicBezTo>
                  <a:pt x="6134100" y="2479431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55076" y="238420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596661" y="447090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655650" y="462326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529860" y="3152182"/>
            <a:ext cx="316523" cy="11078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428996" y="4892428"/>
            <a:ext cx="800646" cy="648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381011" y="4693609"/>
            <a:ext cx="495842" cy="1460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428996" y="2812454"/>
            <a:ext cx="5086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How about put this phenomenon in gradient descent?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397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34844" y="2322243"/>
            <a:ext cx="1516775" cy="4269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3614292" y="1957914"/>
            <a:ext cx="5008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 = </a:t>
            </a:r>
          </a:p>
          <a:p>
            <a:r>
              <a:rPr lang="en-US" altLang="zh-TW" sz="2400" dirty="0"/>
              <a:t>Negative of 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/>
              <a:t> + Momentum </a:t>
            </a:r>
            <a:endParaRPr lang="zh-TW" altLang="en-US" sz="2400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245157" y="4307839"/>
            <a:ext cx="0" cy="13204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3347542" y="4307839"/>
            <a:ext cx="0" cy="13323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445082" y="5035084"/>
            <a:ext cx="0" cy="605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318" y="88608"/>
            <a:ext cx="3055166" cy="1325563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1158073" y="21127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70552" y="1888951"/>
                  <a:pt x="1019908" y="2356339"/>
                </a:cubicBezTo>
                <a:cubicBezTo>
                  <a:pt x="1569264" y="2823727"/>
                  <a:pt x="2748783" y="2663279"/>
                  <a:pt x="3296139" y="2804328"/>
                </a:cubicBezTo>
                <a:cubicBezTo>
                  <a:pt x="3843495" y="2945377"/>
                  <a:pt x="3781716" y="3192725"/>
                  <a:pt x="4304044" y="3202633"/>
                </a:cubicBezTo>
                <a:cubicBezTo>
                  <a:pt x="4826372" y="3212541"/>
                  <a:pt x="5427087" y="2737711"/>
                  <a:pt x="5820508" y="2602523"/>
                </a:cubicBezTo>
                <a:cubicBezTo>
                  <a:pt x="6213929" y="2467335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862066" y="5655280"/>
            <a:ext cx="805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862066" y="2144234"/>
            <a:ext cx="0" cy="3511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48603" y="169832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5133767" y="471856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263133" y="214423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1690739" y="5818792"/>
            <a:ext cx="591707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90739" y="5498508"/>
            <a:ext cx="61899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6919863" y="390968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H="1">
            <a:off x="6749242" y="5479503"/>
            <a:ext cx="45912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7314392" y="5801394"/>
            <a:ext cx="342708" cy="419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472766" y="6033714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>
                <a:solidFill>
                  <a:srgbClr val="FF0000"/>
                </a:solidFill>
              </a:rPr>
              <a:t> = 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3016322" y="4149426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3483523" y="5482222"/>
            <a:ext cx="33983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823353" y="5479503"/>
            <a:ext cx="848453" cy="15695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576002" y="5833701"/>
            <a:ext cx="77724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1560497" y="2731772"/>
            <a:ext cx="0" cy="303879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1474622" y="555244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3239484" y="5552109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359885" y="55694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146439" y="553377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4063842" y="307139"/>
            <a:ext cx="4586408" cy="1384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Still not guarantee reaching global minima, but give some hope ……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3782570" y="2813822"/>
            <a:ext cx="3968486" cy="1363780"/>
            <a:chOff x="4244734" y="2308754"/>
            <a:chExt cx="3968486" cy="1363780"/>
          </a:xfrm>
        </p:grpSpPr>
        <p:cxnSp>
          <p:nvCxnSpPr>
            <p:cNvPr id="28" name="直線單箭頭接點 27"/>
            <p:cNvCxnSpPr/>
            <p:nvPr/>
          </p:nvCxnSpPr>
          <p:spPr>
            <a:xfrm>
              <a:off x="4257783" y="3482737"/>
              <a:ext cx="690196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244734" y="2561247"/>
              <a:ext cx="690196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Negative of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991"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/>
            <p:cNvCxnSpPr/>
            <p:nvPr/>
          </p:nvCxnSpPr>
          <p:spPr>
            <a:xfrm>
              <a:off x="4257783" y="3038871"/>
              <a:ext cx="690196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955188" y="2754441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Momentum</a:t>
              </a:r>
              <a:endParaRPr lang="zh-TW" altLang="en-US" sz="2400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947979" y="3210869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Movement</a:t>
              </a:r>
              <a:endParaRPr lang="zh-TW" altLang="en-US" sz="2400" dirty="0"/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5576002" y="5525983"/>
            <a:ext cx="77724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7290322" y="5476592"/>
            <a:ext cx="652424" cy="1119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3514278" y="5823538"/>
            <a:ext cx="1157528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8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8" grpId="0" animBg="1"/>
      <p:bldP spid="55" grpId="0" animBg="1"/>
      <p:bldP spid="68" grpId="0"/>
      <p:bldP spid="37" grpId="0" animBg="1"/>
      <p:bldP spid="46" grpId="0" animBg="1"/>
      <p:bldP spid="47" grpId="0" animBg="1"/>
      <p:bldP spid="49" grpId="0" animBg="1"/>
      <p:bldP spid="50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16386" name="Picture 2" descr="https://cdn-images-1.medium.com/max/1000/1*ZoRXwJ3xXxwxXPtKPAsRH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0" r="23900" b="47069"/>
          <a:stretch/>
        </p:blipFill>
        <p:spPr bwMode="auto">
          <a:xfrm>
            <a:off x="770441" y="2688874"/>
            <a:ext cx="4953001" cy="119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7199" y="4140964"/>
            <a:ext cx="81915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主要是用在計算參數更新方向前會考慮前一次參數更新的方向</a:t>
            </a:r>
            <a:r>
              <a:rPr lang="en-US" altLang="zh-TW" dirty="0" smtClean="0"/>
              <a:t>(v(t-1))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如果當下梯度方向和歷史參數更新的方向一致，則會增強這個方向的梯度，</a:t>
            </a:r>
            <a:endParaRPr lang="en-US" altLang="zh-TW" dirty="0" smtClean="0"/>
          </a:p>
          <a:p>
            <a:r>
              <a:rPr lang="zh-TW" altLang="en-US" dirty="0" smtClean="0"/>
              <a:t>若當下梯度方向和歷史參數更新的方向不一致，則梯度會衰退。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然後每一次對梯度作方向微調。這樣可以增加學習上的穩定性</a:t>
            </a:r>
            <a:r>
              <a:rPr lang="en-US" altLang="zh-TW" dirty="0" smtClean="0"/>
              <a:t>(</a:t>
            </a:r>
            <a:r>
              <a:rPr lang="zh-TW" altLang="en-US" dirty="0" smtClean="0"/>
              <a:t>梯度不更新太快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，這樣可以學習的更快，並且有擺脫局部最佳解的能力。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02255" y="2965965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</a:t>
            </a:r>
            <a:r>
              <a:rPr lang="zh-TW" altLang="en-US" dirty="0" smtClean="0"/>
              <a:t>是第幾次更新參數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37479" y="1744621"/>
            <a:ext cx="2517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γ</a:t>
            </a:r>
            <a:r>
              <a:rPr lang="zh-TW" altLang="en-US" dirty="0" smtClean="0"/>
              <a:t>是學習率</a:t>
            </a:r>
            <a:r>
              <a:rPr lang="en-US" altLang="zh-TW" dirty="0" smtClean="0"/>
              <a:t>(Learning rate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23442" y="2411966"/>
            <a:ext cx="35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m</a:t>
            </a:r>
            <a:r>
              <a:rPr lang="zh-TW" altLang="en-US" dirty="0" smtClean="0"/>
              <a:t>是</a:t>
            </a:r>
            <a:r>
              <a:rPr lang="en-US" altLang="zh-TW" dirty="0" smtClean="0"/>
              <a:t>momentum</a:t>
            </a:r>
            <a:r>
              <a:rPr lang="zh-TW" altLang="en-US" dirty="0" smtClean="0"/>
              <a:t>項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一般設定為</a:t>
            </a:r>
            <a:r>
              <a:rPr lang="en-US" altLang="zh-TW" dirty="0" smtClean="0"/>
              <a:t>0.9)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1949" y="424934"/>
            <a:ext cx="36134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250611" y="1053973"/>
                <a:ext cx="33634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28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11" y="1053973"/>
                <a:ext cx="3363420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327973" y="218566"/>
                <a:ext cx="23195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36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973" y="218566"/>
                <a:ext cx="231954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https://cdn-images-1.medium.com/max/1000/1*ZoRXwJ3xXxwxXPtKPAsRH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2" t="50498" r="33212"/>
          <a:stretch/>
        </p:blipFill>
        <p:spPr bwMode="auto">
          <a:xfrm>
            <a:off x="469783" y="1533521"/>
            <a:ext cx="3196206" cy="112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673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47651" y="5061585"/>
            <a:ext cx="8267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https://medium.com/@chih.sheng.huang821/%E6%A9%9F%E5%99%A8%E5%AD%B8%E7%BF%92-%E5%9F%BA%E7%A4%8E%E6%95%B8%E5%AD%B8-%E4%B8%89-%E6%A2%AF%E5%BA%A6%E6%9C%80%E4%BD%B3%E8%A7%A3%E7%9B%B8%E9%97%9C%E7%AE%97%E6%B3%95-gradient-descent-optimization-algorithms-b61ed1478bd7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0729" t="30556" r="31562" b="19259"/>
          <a:stretch/>
        </p:blipFill>
        <p:spPr>
          <a:xfrm>
            <a:off x="1190624" y="352425"/>
            <a:ext cx="6162675" cy="46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52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17410" name="Picture 2" descr="https://cdn-images-1.medium.com/max/1000/1*E82CWULL7J2qNy-8ab6Zy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484174"/>
            <a:ext cx="5124451" cy="19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0048" y="2853204"/>
            <a:ext cx="3409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學習率設定</a:t>
            </a:r>
            <a:r>
              <a:rPr lang="en-US" altLang="zh-TW" sz="2400" dirty="0" smtClean="0"/>
              <a:t>0.00001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r>
              <a:rPr lang="en-US" altLang="zh-TW" sz="2400" dirty="0" smtClean="0"/>
              <a:t>GD</a:t>
            </a:r>
            <a:r>
              <a:rPr lang="zh-TW" altLang="en-US" sz="2400" dirty="0" smtClean="0"/>
              <a:t>會掉到</a:t>
            </a:r>
            <a:r>
              <a:rPr lang="en-US" altLang="zh-TW" sz="2400" dirty="0" smtClean="0"/>
              <a:t>local minimum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r>
              <a:rPr lang="zh-TW" altLang="en-US" sz="2400" dirty="0" smtClean="0"/>
              <a:t>但</a:t>
            </a:r>
            <a:r>
              <a:rPr lang="en-US" altLang="zh-TW" sz="2400" dirty="0" smtClean="0"/>
              <a:t>momentum</a:t>
            </a:r>
            <a:r>
              <a:rPr lang="zh-TW" altLang="en-US" sz="2400" dirty="0" smtClean="0"/>
              <a:t>則會跳出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1146" t="22037" r="31771" b="28704"/>
          <a:stretch/>
        </p:blipFill>
        <p:spPr>
          <a:xfrm>
            <a:off x="3809998" y="2459721"/>
            <a:ext cx="5215037" cy="38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09619" y="302635"/>
            <a:ext cx="89571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 smtClean="0"/>
              <a:t>Nesterov</a:t>
            </a:r>
            <a:r>
              <a:rPr lang="en-US" altLang="zh-TW" sz="4000" dirty="0" smtClean="0"/>
              <a:t> accelerated gradient (NAG1983) 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669381" y="4288169"/>
                <a:ext cx="593938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40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40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4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40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4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40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4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40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TW" sz="28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81" y="4288169"/>
                <a:ext cx="5939383" cy="615553"/>
              </a:xfrm>
              <a:prstGeom prst="rect">
                <a:avLst/>
              </a:prstGeom>
              <a:blipFill rotWithShape="0">
                <a:blip r:embed="rId2"/>
                <a:stretch>
                  <a:fillRect b="-1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0" y="1471087"/>
            <a:ext cx="36134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821550" y="2373650"/>
                <a:ext cx="33634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28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550" y="2373650"/>
                <a:ext cx="3363420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66692" y="1609586"/>
                <a:ext cx="23195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36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92" y="1609586"/>
                <a:ext cx="231954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64311" y="3557518"/>
                <a:ext cx="255723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4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40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4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40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11" y="3557518"/>
                <a:ext cx="255723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69147" y="3403271"/>
            <a:ext cx="14652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/>
              <a:t>NAG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862508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-46167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52388" y="1735268"/>
            <a:ext cx="5734262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  <a:p>
            <a:r>
              <a:rPr lang="en-US" altLang="zh-TW" sz="4000" dirty="0">
                <a:solidFill>
                  <a:schemeClr val="bg1"/>
                </a:solidFill>
              </a:rPr>
              <a:t>Adaptive Learning Rates 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可動態調整的學習率</a:t>
            </a:r>
            <a:endParaRPr lang="en-US" altLang="zh-TW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8130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50" y="250826"/>
            <a:ext cx="7886700" cy="1325563"/>
          </a:xfrm>
        </p:spPr>
        <p:txBody>
          <a:bodyPr/>
          <a:lstStyle/>
          <a:p>
            <a:r>
              <a:rPr lang="en-US" altLang="zh-TW" dirty="0"/>
              <a:t>Adaptive Learning Rates </a:t>
            </a:r>
            <a:br>
              <a:rPr lang="en-US" altLang="zh-TW" dirty="0"/>
            </a:br>
            <a:r>
              <a:rPr lang="zh-TW" altLang="en-US" dirty="0"/>
              <a:t>可動態調整的學習率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zh-TW" sz="2800" dirty="0"/>
                  <a:t>Popular &amp; Simple Idea: Reduce the learning rate by some factor every few epochs.</a:t>
                </a:r>
              </a:p>
              <a:p>
                <a:pPr lvl="1"/>
                <a:r>
                  <a:rPr lang="en-US" altLang="zh-TW" dirty="0"/>
                  <a:t>At the beginning, we are far from the destination, so we use larger learning rate</a:t>
                </a:r>
              </a:p>
              <a:p>
                <a:pPr lvl="1"/>
                <a:r>
                  <a:rPr lang="en-US" altLang="zh-TW" dirty="0"/>
                  <a:t>After several epochs, we are close to the destination, so we reduce the learning rate</a:t>
                </a:r>
              </a:p>
              <a:p>
                <a:pPr lvl="1"/>
                <a:r>
                  <a:rPr lang="en-US" altLang="zh-TW" dirty="0"/>
                  <a:t>E.g. 1/t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den>
                    </m:f>
                  </m:oMath>
                </a14:m>
                <a:endParaRPr lang="en-US" altLang="zh-TW" dirty="0"/>
              </a:p>
              <a:p>
                <a:r>
                  <a:rPr lang="en-US" altLang="zh-TW" dirty="0"/>
                  <a:t>Learning rate cannot be one-size-fits-all</a:t>
                </a:r>
              </a:p>
              <a:p>
                <a:pPr lvl="1"/>
                <a:r>
                  <a:rPr lang="en-US" altLang="zh-TW" sz="2800" dirty="0">
                    <a:solidFill>
                      <a:srgbClr val="0000FF"/>
                    </a:solidFill>
                  </a:rPr>
                  <a:t>Giving different parameters different learning rates </a:t>
                </a:r>
              </a:p>
              <a:p>
                <a:pPr lvl="1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 r="-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59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678" y="1811111"/>
            <a:ext cx="1563007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2425" y="203201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Adaptive Learning </a:t>
            </a:r>
            <a:r>
              <a:rPr lang="en-US" altLang="zh-TW" dirty="0"/>
              <a:t>Rates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可動態調整的學習率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Adagrad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[John </a:t>
            </a:r>
            <a:r>
              <a:rPr lang="en-US" altLang="zh-TW" sz="1800" dirty="0" err="1">
                <a:solidFill>
                  <a:srgbClr val="0000FF"/>
                </a:solidFill>
              </a:rPr>
              <a:t>Duchi</a:t>
            </a:r>
            <a:r>
              <a:rPr lang="en-US" altLang="zh-TW" sz="1800" dirty="0">
                <a:solidFill>
                  <a:srgbClr val="0000FF"/>
                </a:solidFill>
              </a:rPr>
              <a:t>, JMLR’11]</a:t>
            </a:r>
          </a:p>
          <a:p>
            <a:r>
              <a:rPr lang="en-US" altLang="zh-TW" dirty="0" err="1"/>
              <a:t>RMSprop</a:t>
            </a:r>
            <a:endParaRPr lang="en-US" altLang="zh-TW" dirty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https://www.youtube.com/watch?v=O3sxAc4hxZU</a:t>
            </a:r>
          </a:p>
          <a:p>
            <a:r>
              <a:rPr lang="en-US" altLang="zh-TW" dirty="0" err="1"/>
              <a:t>Adadelta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[Matthew D. </a:t>
            </a:r>
            <a:r>
              <a:rPr lang="en-US" altLang="zh-TW" sz="1800" dirty="0" err="1">
                <a:solidFill>
                  <a:srgbClr val="0000FF"/>
                </a:solidFill>
              </a:rPr>
              <a:t>Zeiler</a:t>
            </a:r>
            <a:r>
              <a:rPr lang="en-US" altLang="zh-TW" sz="18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/>
              <a:t>“No more pesky learning rates” </a:t>
            </a:r>
            <a:r>
              <a:rPr lang="en-US" altLang="zh-TW" sz="1200" dirty="0">
                <a:solidFill>
                  <a:srgbClr val="0000FF"/>
                </a:solidFill>
              </a:rPr>
              <a:t>[Tom </a:t>
            </a:r>
            <a:r>
              <a:rPr lang="en-US" altLang="zh-TW" sz="1200" dirty="0" err="1">
                <a:solidFill>
                  <a:srgbClr val="0000FF"/>
                </a:solidFill>
              </a:rPr>
              <a:t>Schaul</a:t>
            </a:r>
            <a:r>
              <a:rPr lang="en-US" altLang="zh-TW" sz="12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 err="1"/>
              <a:t>AdaSecant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[Caglar Gulcehre, arXiv’14]</a:t>
            </a:r>
          </a:p>
          <a:p>
            <a:r>
              <a:rPr lang="en-US" altLang="zh-TW" dirty="0"/>
              <a:t>Adam</a:t>
            </a:r>
            <a:r>
              <a:rPr lang="en-US" altLang="zh-TW" sz="18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Diederik</a:t>
            </a:r>
            <a:r>
              <a:rPr lang="en-US" altLang="zh-TW" sz="1800" dirty="0">
                <a:solidFill>
                  <a:srgbClr val="0000FF"/>
                </a:solidFill>
              </a:rPr>
              <a:t> P. </a:t>
            </a:r>
            <a:r>
              <a:rPr lang="en-US" altLang="zh-TW" sz="1800" dirty="0" err="1">
                <a:solidFill>
                  <a:srgbClr val="0000FF"/>
                </a:solidFill>
              </a:rPr>
              <a:t>Kingma</a:t>
            </a:r>
            <a:r>
              <a:rPr lang="en-US" altLang="zh-TW" sz="1800" dirty="0">
                <a:solidFill>
                  <a:srgbClr val="0000FF"/>
                </a:solidFill>
              </a:rPr>
              <a:t>, ICLR’15]</a:t>
            </a:r>
          </a:p>
          <a:p>
            <a:r>
              <a:rPr lang="en-US" altLang="zh-TW" dirty="0" err="1"/>
              <a:t>Nadam</a:t>
            </a:r>
            <a:r>
              <a:rPr lang="en-US" altLang="zh-TW" sz="1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http://cs229.stanford.edu/proj2015/054_report.pdf </a:t>
            </a:r>
          </a:p>
          <a:p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705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915926" y="2900241"/>
            <a:ext cx="342952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Parameter dependent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310589" y="2461058"/>
                <a:ext cx="32038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89" y="2461058"/>
                <a:ext cx="320389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569136" y="4141088"/>
            <a:ext cx="1994461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constant</a:t>
            </a:r>
          </a:p>
        </p:txBody>
      </p:sp>
      <p:cxnSp>
        <p:nvCxnSpPr>
          <p:cNvPr id="8" name="直線單箭頭接點 7"/>
          <p:cNvCxnSpPr>
            <a:endCxn id="6" idx="1"/>
          </p:cNvCxnSpPr>
          <p:nvPr/>
        </p:nvCxnSpPr>
        <p:spPr>
          <a:xfrm>
            <a:off x="4196739" y="2969202"/>
            <a:ext cx="719187" cy="408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obtained at the </a:t>
                </a:r>
                <a:r>
                  <a:rPr lang="en-US" altLang="zh-TW" sz="2800" dirty="0" err="1"/>
                  <a:t>i-th</a:t>
                </a:r>
                <a:r>
                  <a:rPr lang="en-US" altLang="zh-TW" sz="2800" dirty="0"/>
                  <a:t> update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699935" y="5938603"/>
            <a:ext cx="808038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Summation of the square of the previous derivatives</a:t>
            </a:r>
          </a:p>
        </p:txBody>
      </p:sp>
      <p:cxnSp>
        <p:nvCxnSpPr>
          <p:cNvPr id="31" name="直線單箭頭接點 30"/>
          <p:cNvCxnSpPr>
            <a:endCxn id="13" idx="1"/>
          </p:cNvCxnSpPr>
          <p:nvPr/>
        </p:nvCxnSpPr>
        <p:spPr>
          <a:xfrm flipV="1">
            <a:off x="3116525" y="4402698"/>
            <a:ext cx="1452611" cy="789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endCxn id="22" idx="1"/>
          </p:cNvCxnSpPr>
          <p:nvPr/>
        </p:nvCxnSpPr>
        <p:spPr>
          <a:xfrm>
            <a:off x="3910643" y="5205118"/>
            <a:ext cx="1317414" cy="11167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362704" y="4875015"/>
            <a:ext cx="1487303" cy="58540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3772786" y="2383800"/>
            <a:ext cx="423953" cy="5854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310589" y="1793211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89" y="1793211"/>
                <a:ext cx="299768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829244" y="1740343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Original: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99935" y="2431829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Adagrad</a:t>
            </a:r>
            <a:r>
              <a:rPr lang="en-US" altLang="zh-TW" sz="2800" dirty="0"/>
              <a:t>: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460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/>
      <p:bldP spid="13" grpId="0" animBg="1"/>
      <p:bldP spid="22" grpId="0" animBg="1"/>
      <p:bldP spid="28" grpId="0"/>
      <p:bldP spid="29" grpId="0" animBg="1"/>
      <p:bldP spid="35" grpId="0" animBg="1"/>
      <p:bldP spid="39" grpId="0" animBg="1"/>
      <p:bldP spid="18" grpId="0"/>
      <p:bldP spid="4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6185" y="266272"/>
            <a:ext cx="4033966" cy="837598"/>
          </a:xfrm>
        </p:spPr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真值表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邏輯閘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80" y="1273797"/>
            <a:ext cx="8188649" cy="43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8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2328" y="193249"/>
            <a:ext cx="2228460" cy="1325563"/>
          </a:xfrm>
        </p:spPr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985464" y="1769268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5176590" y="1752794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26781" y="4940093"/>
            <a:ext cx="2244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Observation:</a:t>
            </a:r>
            <a:endParaRPr lang="zh-TW" altLang="en-US" sz="2800" b="1" i="1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2441093" y="4944841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 Learning rate is smaller and smaller for all parameters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441093" y="5834845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Smaller derivatives, larger learning rate, and vice versa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blipFill rotWithShape="0">
                <a:blip r:embed="rId4"/>
                <a:stretch>
                  <a:fillRect r="-50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3958305" y="3387139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179022" y="3343742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4335678" y="4568011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4363886" y="3710717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916300" y="6034405"/>
            <a:ext cx="1262722" cy="5398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Why?</a:t>
            </a:r>
            <a:endParaRPr lang="zh-TW" altLang="en-US" sz="2800" dirty="0"/>
          </a:p>
        </p:txBody>
      </p:sp>
      <p:grpSp>
        <p:nvGrpSpPr>
          <p:cNvPr id="9" name="群組 8"/>
          <p:cNvGrpSpPr/>
          <p:nvPr/>
        </p:nvGrpSpPr>
        <p:grpSpPr>
          <a:xfrm>
            <a:off x="5862138" y="213100"/>
            <a:ext cx="3257876" cy="1468758"/>
            <a:chOff x="4572000" y="382381"/>
            <a:chExt cx="3257876" cy="1468758"/>
          </a:xfrm>
        </p:grpSpPr>
        <p:sp>
          <p:nvSpPr>
            <p:cNvPr id="14" name="矩形 13"/>
            <p:cNvSpPr/>
            <p:nvPr/>
          </p:nvSpPr>
          <p:spPr>
            <a:xfrm>
              <a:off x="5735230" y="382381"/>
              <a:ext cx="1913705" cy="146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rad>
                          </m:den>
                        </m:f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字方塊 10"/>
          <p:cNvSpPr txBox="1"/>
          <p:nvPr/>
        </p:nvSpPr>
        <p:spPr>
          <a:xfrm>
            <a:off x="343714" y="2751790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852687" y="2785656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992475" y="1754805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143939" y="1736849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6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  <p:bldP spid="16" grpId="0"/>
      <p:bldP spid="19" grpId="0"/>
      <p:bldP spid="23" grpId="0"/>
      <p:bldP spid="24" grpId="0"/>
      <p:bldP spid="25" grpId="0"/>
      <p:bldP spid="26" grpId="0"/>
      <p:bldP spid="27" grpId="0"/>
      <p:bldP spid="28" grpId="0"/>
      <p:bldP spid="8" grpId="0" animBg="1"/>
      <p:bldP spid="11" grpId="0"/>
      <p:bldP spid="33" grpId="0"/>
      <p:bldP spid="12" grpId="0" animBg="1"/>
      <p:bldP spid="34" grpId="0" animBg="1"/>
      <p:bldP spid="35" grpId="0"/>
      <p:bldP spid="3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3" y="940940"/>
            <a:ext cx="7977967" cy="44478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2266" y="0"/>
            <a:ext cx="2364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1782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6875" t="29444" r="27916" b="27037"/>
          <a:stretch/>
        </p:blipFill>
        <p:spPr>
          <a:xfrm>
            <a:off x="272266" y="1285719"/>
            <a:ext cx="8050743" cy="43592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3399" y="5698102"/>
            <a:ext cx="8126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 smtClean="0"/>
              <a:t>keras.optimizers.RMSprop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lr</a:t>
            </a:r>
            <a:r>
              <a:rPr lang="en-US" altLang="zh-TW" sz="2000" dirty="0" smtClean="0"/>
              <a:t>=0.001, rho=0.9, epsilon=None, decay=0.0)</a:t>
            </a:r>
            <a:endParaRPr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2267" y="658248"/>
            <a:ext cx="7481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https://www.cs.toronto.edu/~tijmen/csc321/slides/lecture_slides_lec6.pdf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72266" y="0"/>
            <a:ext cx="2364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2266" y="6198256"/>
            <a:ext cx="86579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https://www.cs.toronto.edu/~hinton/coursera_slides.html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26494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4" y="1113253"/>
            <a:ext cx="7979782" cy="52430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8664" y="743921"/>
            <a:ext cx="5553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https://www.youtube.com/watch?v=defQQqkXEfE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8664" y="24853"/>
            <a:ext cx="216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88622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05357" y="1114515"/>
            <a:ext cx="7605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Kingma</a:t>
            </a:r>
            <a:r>
              <a:rPr lang="en-US" altLang="zh-TW" dirty="0" smtClean="0"/>
              <a:t>, D. P., &amp; Ba, J. L. (2015). Adam: a Method for Stochastic Optimization. </a:t>
            </a:r>
          </a:p>
          <a:p>
            <a:r>
              <a:rPr lang="en-US" altLang="zh-TW" dirty="0" smtClean="0"/>
              <a:t>International Conference on Learning Representations, 1–13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5357" y="329684"/>
            <a:ext cx="37176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Adam(2015)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086" y="1997699"/>
            <a:ext cx="76866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Momentum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是「計算參數更新方向前會考慮前一次參數更新的方向」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RMSprop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則是「在學習率上依據梯度的大小對學習率進行加強或是衰減」。</a:t>
            </a:r>
          </a:p>
          <a:p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Adam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則是兩者合併加強版本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Momentum+RMSprop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+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各自做偏差的修正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18434" name="Picture 2" descr="https://cdn-images-1.medium.com/max/1000/1*5Z7mbk4pZ3l2sL7tUIvP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7" y="3475027"/>
            <a:ext cx="6263247" cy="12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cdn-images-1.medium.com/max/1000/1*HJno7bXcWBZiA9pwx4YDV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3" r="17788"/>
          <a:stretch/>
        </p:blipFill>
        <p:spPr bwMode="auto">
          <a:xfrm>
            <a:off x="1957340" y="4531287"/>
            <a:ext cx="2165701" cy="1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cdn-images-1.medium.com/max/1000/1*pbeOXh7RxHxSuxsCJ7Scx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910" y="5083731"/>
            <a:ext cx="46577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540001" y="6169581"/>
            <a:ext cx="37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預設值</a:t>
            </a:r>
            <a:r>
              <a:rPr lang="en-US" altLang="zh-TW" dirty="0" smtClean="0"/>
              <a:t>β1=0.9, β2=0.999, ε=10^(-8)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96197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8" y="1098595"/>
            <a:ext cx="8558168" cy="52577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2888" y="348719"/>
            <a:ext cx="7693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https://arxiv.org/pdf/1412.6980.pdf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009956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22407" r="38750" b="10370"/>
          <a:stretch/>
        </p:blipFill>
        <p:spPr>
          <a:xfrm>
            <a:off x="304094" y="1604963"/>
            <a:ext cx="7992181" cy="4933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9315" y="264114"/>
            <a:ext cx="7130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CS231n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29315" y="881470"/>
            <a:ext cx="7917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Lecture 7 | Training Neural Networks II</a:t>
            </a:r>
          </a:p>
          <a:p>
            <a:r>
              <a:rPr lang="en-US" altLang="zh-TW" sz="1400" dirty="0" smtClean="0">
                <a:hlinkClick r:id="rId3"/>
              </a:rPr>
              <a:t>https://www.youtube.com/watch?v=_JB0AO7QxSA&amp;list=PL3FW7Lu3i5JvHM8ljYj-zLfQRF3EO8sYv&amp;index=7</a:t>
            </a:r>
            <a:endParaRPr lang="en-US" altLang="zh-TW" sz="14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530232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73" y="1388572"/>
            <a:ext cx="7948277" cy="51503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9315" y="264114"/>
            <a:ext cx="7130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CS231n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29315" y="881470"/>
            <a:ext cx="7917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Lecture 7 | Training Neural Networks II</a:t>
            </a:r>
          </a:p>
          <a:p>
            <a:r>
              <a:rPr lang="en-US" altLang="zh-TW" sz="1400" dirty="0" smtClean="0">
                <a:hlinkClick r:id="rId3"/>
              </a:rPr>
              <a:t>https://www.youtube.com/watch?v=_JB0AO7QxSA&amp;list=PL3FW7Lu3i5JvHM8ljYj-zLfQRF3EO8sYv&amp;index=7</a:t>
            </a:r>
            <a:endParaRPr lang="en-US" altLang="zh-TW" sz="14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27541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99400" y="367784"/>
            <a:ext cx="558729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推薦影片</a:t>
            </a:r>
            <a:endParaRPr lang="en-US" altLang="zh-TW" sz="2800" dirty="0" smtClean="0"/>
          </a:p>
          <a:p>
            <a:r>
              <a:rPr lang="en-US" altLang="zh-TW" sz="2800" dirty="0" smtClean="0"/>
              <a:t>https://imgur.com/a/Hqolp#NKsFHJb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1875" t="9445" r="38646" b="37222"/>
          <a:stretch/>
        </p:blipFill>
        <p:spPr>
          <a:xfrm>
            <a:off x="1095375" y="1515743"/>
            <a:ext cx="6610350" cy="50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508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8749" t="23518" r="29897" b="15555"/>
          <a:stretch/>
        </p:blipFill>
        <p:spPr>
          <a:xfrm>
            <a:off x="1476375" y="1728788"/>
            <a:ext cx="5804313" cy="48101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7925" y="253484"/>
            <a:ext cx="87649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推薦影片</a:t>
            </a:r>
            <a:endParaRPr lang="en-US" altLang="zh-TW" sz="1600" dirty="0" smtClean="0"/>
          </a:p>
          <a:p>
            <a:r>
              <a:rPr lang="en-US" altLang="zh-TW" sz="1600" dirty="0" smtClean="0"/>
              <a:t>https://towardsdatascience.com/understanding-rmsprop-faster-neural-network-learning-62e116fcf29a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089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4074" y="1512587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dirty="0"/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dirty="0"/>
              <a:t>第六章 與學習有關的技巧 </a:t>
            </a:r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505855" y="219268"/>
            <a:ext cx="6872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8" name="矩形 7"/>
          <p:cNvSpPr/>
          <p:nvPr/>
        </p:nvSpPr>
        <p:spPr>
          <a:xfrm>
            <a:off x="4937092" y="809682"/>
            <a:ext cx="2441694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</a:rPr>
              <a:t>好書推薦</a:t>
            </a:r>
          </a:p>
        </p:txBody>
      </p:sp>
    </p:spTree>
    <p:extLst>
      <p:ext uri="{BB962C8B-B14F-4D97-AF65-F5344CB8AC3E}">
        <p14:creationId xmlns:p14="http://schemas.microsoft.com/office/powerpoint/2010/main" val="1374514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84622" y="1451997"/>
            <a:ext cx="57342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手把手動</a:t>
            </a:r>
            <a:r>
              <a:rPr lang="zh-TW" altLang="en-US" sz="7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手寫</a:t>
            </a:r>
            <a:endParaRPr lang="en-US" altLang="zh-TW" sz="7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0526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855" y="1496016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3223" y="2100312"/>
            <a:ext cx="458212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神經網路的學習 </a:t>
            </a:r>
          </a:p>
          <a:p>
            <a:r>
              <a:rPr lang="zh-TW" altLang="en-US" dirty="0"/>
              <a:t>第五章 誤差反向傳播法 </a:t>
            </a:r>
            <a:endParaRPr lang="zh-TW" altLang="en-US" sz="4000" dirty="0"/>
          </a:p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第六章 與學習有關的技巧 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dirty="0"/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262839" y="4461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91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77855" y="446150"/>
            <a:ext cx="3766664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FF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好書推薦</a:t>
            </a:r>
            <a:endParaRPr lang="zh-TW" altLang="en-US" sz="6600" dirty="0">
              <a:solidFill>
                <a:srgbClr val="FFFF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05192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15" y="467353"/>
            <a:ext cx="7108110" cy="547443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04825" y="3724275"/>
            <a:ext cx="2133600" cy="542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10800000" flipV="1">
            <a:off x="2638424" y="3531393"/>
            <a:ext cx="5617290" cy="9286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把常用的工具如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寫成模組   再呼叫使用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04849" y="4267200"/>
            <a:ext cx="1381125" cy="385763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3600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93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428625" y="1397000"/>
          <a:ext cx="828675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functions.py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Error function</a:t>
                      </a:r>
                    </a:p>
                    <a:p>
                      <a:r>
                        <a:rPr lang="en-US" altLang="zh-TW" dirty="0" err="1" smtClean="0"/>
                        <a:t>Activiation</a:t>
                      </a:r>
                      <a:r>
                        <a:rPr lang="en-US" altLang="zh-TW" dirty="0" smtClean="0"/>
                        <a:t> function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gradient.py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layers.py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Relu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class Sigmoid….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multi_layer_net.py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multi_layer_net_extend.py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強化版</a:t>
                      </a:r>
                      <a:endParaRPr lang="en-US" altLang="zh-TW" dirty="0" smtClean="0"/>
                    </a:p>
                    <a:p>
                      <a:r>
                        <a:rPr lang="en-US" altLang="zh-TW" dirty="0" err="1" smtClean="0"/>
                        <a:t>Weiht</a:t>
                      </a:r>
                      <a:r>
                        <a:rPr lang="en-US" altLang="zh-TW" dirty="0" smtClean="0"/>
                        <a:t> Decay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Dropout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Batch Normalization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optimizer.py</a:t>
                      </a:r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SGD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Momentum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</a:t>
                      </a:r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Nesterov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,…..</a:t>
                      </a:r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trainer.py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util.py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def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shuffle_dataset</a:t>
                      </a:r>
                      <a:r>
                        <a:rPr lang="en-US" altLang="zh-TW" dirty="0" smtClean="0"/>
                        <a:t>(x, t):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1950" y="539234"/>
            <a:ext cx="7317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deep-learning-from-scratch/common/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481399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2" y="266253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52388" y="1646237"/>
            <a:ext cx="57342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之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1210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855" y="1496016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第六章 與學習有關的技巧 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dirty="0"/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262839" y="4461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95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77855" y="446150"/>
            <a:ext cx="3766664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FF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好書推薦</a:t>
            </a:r>
            <a:endParaRPr lang="zh-TW" altLang="en-US" sz="6600" dirty="0">
              <a:solidFill>
                <a:srgbClr val="FFFF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9479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005913" y="832021"/>
                <a:ext cx="4169218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13" y="832021"/>
                <a:ext cx="4169218" cy="10407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877416" y="2289201"/>
            <a:ext cx="4426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init_pos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(-7.0, 2.0)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210962" y="3413534"/>
                <a:ext cx="6432338" cy="1232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𝑑𝑓</m:t>
                      </m:r>
                      <m:d>
                        <m:d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TW" alt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TW" altLang="en-US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altLang="zh-TW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62" y="3413534"/>
                <a:ext cx="6432338" cy="12328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999438" y="5185929"/>
            <a:ext cx="7130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AI4high/</a:t>
            </a:r>
            <a:r>
              <a:rPr lang="en-US" altLang="zh-TW" sz="3200" dirty="0" err="1"/>
              <a:t>NN_optimizer_comparison.ipynb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999549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00" y="309525"/>
            <a:ext cx="7524000" cy="58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1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</TotalTime>
  <Words>3192</Words>
  <Application>Microsoft Office PowerPoint</Application>
  <PresentationFormat>如螢幕大小 (4:3)</PresentationFormat>
  <Paragraphs>728</Paragraphs>
  <Slides>97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09" baseType="lpstr">
      <vt:lpstr>Adobe 繁黑體 Std B</vt:lpstr>
      <vt:lpstr>Roboto</vt:lpstr>
      <vt:lpstr>SimSun</vt:lpstr>
      <vt:lpstr>新細明體</vt:lpstr>
      <vt:lpstr>標楷體</vt:lpstr>
      <vt:lpstr>Arial</vt:lpstr>
      <vt:lpstr>Arial</vt:lpstr>
      <vt:lpstr>Calibri</vt:lpstr>
      <vt:lpstr>Calibri Light</vt:lpstr>
      <vt:lpstr>Cambria Math</vt:lpstr>
      <vt:lpstr>Wingdings</vt:lpstr>
      <vt:lpstr>Office 佈景主題</vt:lpstr>
      <vt:lpstr>Neural network: From perceptron to MLP</vt:lpstr>
      <vt:lpstr>神經網路</vt:lpstr>
      <vt:lpstr>模型化類神經網路</vt:lpstr>
      <vt:lpstr>激活函數:Activation function Step Function</vt:lpstr>
      <vt:lpstr>激活函數:Activation function Sigmoid function</vt:lpstr>
      <vt:lpstr>各種激活函數:Activation function</vt:lpstr>
      <vt:lpstr>PowerPoint 簡報</vt:lpstr>
      <vt:lpstr>真值表[邏輯閘]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真值表[邏輯閘]</vt:lpstr>
      <vt:lpstr>PowerPoint 簡報</vt:lpstr>
      <vt:lpstr>真值表[邏輯閘]</vt:lpstr>
      <vt:lpstr>PowerPoint 簡報</vt:lpstr>
      <vt:lpstr>PowerPoint 簡報</vt:lpstr>
      <vt:lpstr>PowerPoint 簡報</vt:lpstr>
      <vt:lpstr>PowerPoint 簡報</vt:lpstr>
      <vt:lpstr>模型化類神經網路</vt:lpstr>
      <vt:lpstr>學習能力類神經網路</vt:lpstr>
      <vt:lpstr>學習能力類神經網路</vt:lpstr>
      <vt:lpstr>學習能力類神經網路</vt:lpstr>
      <vt:lpstr>學習能力類神經網路</vt:lpstr>
      <vt:lpstr>學習能力類神經網路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颱風快來了,如何快速下山?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ML Lecture 3-1: Gradient Descent https://www.youtube.com/watch?v=yKKNr-QKz2Q</vt:lpstr>
      <vt:lpstr>PowerPoint 簡報</vt:lpstr>
      <vt:lpstr>Mini-batch</vt:lpstr>
      <vt:lpstr>Mini-batch</vt:lpstr>
      <vt:lpstr>PowerPoint 簡報</vt:lpstr>
      <vt:lpstr>Momentum Hard to find  optimal network parameters</vt:lpstr>
      <vt:lpstr>Momentum  物理學告訴你……</vt:lpstr>
      <vt:lpstr>Momentum</vt:lpstr>
      <vt:lpstr>PowerPoint 簡報</vt:lpstr>
      <vt:lpstr>PowerPoint 簡報</vt:lpstr>
      <vt:lpstr>PowerPoint 簡報</vt:lpstr>
      <vt:lpstr>PowerPoint 簡報</vt:lpstr>
      <vt:lpstr>PowerPoint 簡報</vt:lpstr>
      <vt:lpstr>Adaptive Learning Rates  可動態調整的學習率……</vt:lpstr>
      <vt:lpstr>Adaptive Learning Rates  可動態調整的學習率……</vt:lpstr>
      <vt:lpstr>Adagrad</vt:lpstr>
      <vt:lpstr>Adagrad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BREAKALLCTF{Letmeseesee}</dc:creator>
  <cp:lastModifiedBy>Ben Tseng</cp:lastModifiedBy>
  <cp:revision>8</cp:revision>
  <dcterms:created xsi:type="dcterms:W3CDTF">2019-06-02T13:02:12Z</dcterms:created>
  <dcterms:modified xsi:type="dcterms:W3CDTF">2020-06-07T00:25:53Z</dcterms:modified>
</cp:coreProperties>
</file>